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8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plastic">
              <a:bevelT w="38100" h="38100"/>
              <a:bevelB w="57150" h="38100" prst="artDeco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E26-0EE4-4418-BBAF-C68AECBD8A8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B4832-2FF7-4E9F-A102-63CDE3FE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bg1"/>
            </a:solidFill>
          </a:ln>
          <a:solidFill>
            <a:schemeClr val="bg1"/>
          </a:solidFill>
          <a:effectLst>
            <a:glow rad="76200">
              <a:schemeClr val="bg1">
                <a:lumMod val="50000"/>
                <a:alpha val="83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6073"/>
            <a:ext cx="7772400" cy="160389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5400" b="1" dirty="0" err="1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Толбухин</a:t>
            </a:r>
            <a:r>
              <a:rPr lang="ru-RU" sz="54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4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5400" b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Федор Иванович</a:t>
            </a:r>
            <a:endParaRPr lang="en-US" sz="5400" b="1" dirty="0">
              <a:ln>
                <a:noFill/>
              </a:ln>
              <a:solidFill>
                <a:prstClr val="black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июня 1894 – 17 октября 1949</a:t>
            </a:r>
          </a:p>
        </p:txBody>
      </p:sp>
    </p:spTree>
    <p:extLst>
      <p:ext uri="{BB962C8B-B14F-4D97-AF65-F5344CB8AC3E}">
        <p14:creationId xmlns:p14="http://schemas.microsoft.com/office/powerpoint/2010/main" val="21063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>
            <a:normAutofit fontScale="850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С августа 1918 г. назначен военным руководителем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Сандыревского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, а с января 1919 г. –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Шаготского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волостных военных комиссариатов. В его обязанности входила организация военного обучения запасников. После объявления мобилизации бывших офицеров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зачислен в кадры Красной Армии.</a:t>
            </a:r>
            <a:endParaRPr lang="ru-RU" sz="24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В июне 1919 г.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подал прошение об отправке в действующую армию и был направлен в распоряжение штаба Западного фронта. В Смоленске его зачислили слушателем школы штабной службы при штабе Западного фронта. Способный, прилежный и достаточно грамотный, с пытливым, творческого склада умом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успешно окончил 4-месячный курс обучения и в декабре 1919 г. назначен младшим помощником, а с 20 июня 1920 г. временно исполнял должность старшего помощника начальника штаба по оперативной части 56-й стрелковой дивизии 7-й армии.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41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79938"/>
            <a:ext cx="7886700" cy="5497025"/>
          </a:xfrm>
        </p:spPr>
        <p:txBody>
          <a:bodyPr>
            <a:normAutofit fontScale="9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В составе дивизии Федор Иванович участвовал в советско-польской войне. За 37 дней непрерывного наступления соединение прошло с боями около 370 км и вышло на подступы к Ново-Георгиевской крепости. В 30 км юго-восточнее находилась польская столица. Когда под ударами польских войск пришлось отходить, дивизия оказалась «разрезанной» на две части. В этот критический момент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с десятком конных ординарцев дерзким налётом прорвался к арьергарду и ночью, совершив удачный манёвр, соединился с основными силами дивизии.</a:t>
            </a:r>
            <a:endParaRPr lang="ru-RU" sz="24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За эти бои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был награждён орденом Красного Знамени. Однако в последних боях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не участвовал: в конце сентября его вызвали в штаб армии, чтобы направить на учёбу в академию Генерального штаба РККА.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39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68923"/>
            <a:ext cx="7886700" cy="570804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/>
              </a:rPr>
              <a:t>В 1919 г. окончил школу штабной службы.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/>
              </a:rPr>
              <a:t>На штабной работе в составе 56-й стрелковой дивизии </a:t>
            </a:r>
            <a:r>
              <a:rPr lang="ru-RU" sz="2700" dirty="0" err="1">
                <a:solidFill>
                  <a:prstClr val="black"/>
                </a:solidFill>
                <a:latin typeface="Calibri"/>
              </a:rPr>
              <a:t>Толбухину</a:t>
            </a:r>
            <a:r>
              <a:rPr lang="ru-RU" sz="2700" dirty="0">
                <a:solidFill>
                  <a:prstClr val="black"/>
                </a:solidFill>
                <a:latin typeface="Calibri"/>
              </a:rPr>
              <a:t> пришлось поучаствовать и в Гражданской войне.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/>
              </a:rPr>
              <a:t>в 1926 г. окончил Высшие академические курсы при Военной академии им. Фрунзе, в 1930 г. – Курсы усовершенствования начальствующего состава, а в 1934 г. –оперативный факультет Военной академии имени М.В. Фрунзе.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/>
              </a:rPr>
              <a:t>После десятилетия на должности начальника штаба стрелковой дивизии, в ноябре 1930 г. он стал начальником штаба стрелкового корпуса. В 1938 г. комбриг </a:t>
            </a:r>
            <a:r>
              <a:rPr lang="ru-RU" sz="2700" dirty="0" err="1">
                <a:solidFill>
                  <a:prstClr val="black"/>
                </a:solidFill>
                <a:latin typeface="Calibri"/>
              </a:rPr>
              <a:t>Толбухин</a:t>
            </a:r>
            <a:r>
              <a:rPr lang="ru-RU" sz="2700" dirty="0">
                <a:solidFill>
                  <a:prstClr val="black"/>
                </a:solidFill>
                <a:latin typeface="Calibri"/>
              </a:rPr>
              <a:t> стал начальником штаба Закавказского военного округа. С тех пор и до самой смерти судьба Ф.И. </a:t>
            </a:r>
            <a:r>
              <a:rPr lang="ru-RU" sz="2700" dirty="0" err="1">
                <a:solidFill>
                  <a:prstClr val="black"/>
                </a:solidFill>
                <a:latin typeface="Calibri"/>
              </a:rPr>
              <a:t>Толбухина</a:t>
            </a:r>
            <a:r>
              <a:rPr lang="ru-RU" sz="2700" dirty="0">
                <a:solidFill>
                  <a:prstClr val="black"/>
                </a:solidFill>
                <a:latin typeface="Calibri"/>
              </a:rPr>
              <a:t> была тесно переплетена с южными рубежами нашей Родины.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5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738" y="164123"/>
            <a:ext cx="4482612" cy="601284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штаба фронта, которым командовал Ф.И. </a:t>
            </a:r>
            <a:r>
              <a:rPr lang="ru-RU" sz="1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позднее – командующий 37-й армией в составе того же фронта, С.С. Бирюзов писал: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15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Федор Иванович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 моим тогдашним представлениям, был уже пожилым, то есть в возрасте около 50 лет. Высокого роста, тучный, с крупными, но приятными чертами лица, он производил впечатление очень доброго человека. Впоследствии я имел возможность окончательно убедиться в этом, как и в другом весьма характерном для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качестве – его внешней невозмутимости и спокойствии. Мне не припомнится ни одного случая, когда бы он вспылил. И неудивительно поэтому, что Федор Иванович откровенно высказывал свою антипатию к чрезмерно горячим людям.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15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3" y="1629507"/>
            <a:ext cx="3108801" cy="37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523" y="5426296"/>
            <a:ext cx="3528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Маршал Советского 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Союза С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. С. Бирюзов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6811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246" y="365126"/>
            <a:ext cx="5901104" cy="94785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Южные рубежи в годы</a:t>
            </a:r>
            <a:r>
              <a:rPr lang="en-US" sz="2800" b="1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800" b="1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Великой Отечественной войны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168" y="1277815"/>
            <a:ext cx="6956181" cy="489914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началом Второй мировой войны СССР стал готовиться к активной обороне на всех участках своих протяженных границ. По воспоминаниям служившего тогда в Генштабе С. М. Штеменко, «…осень 1940 и зиму 1941 года пришлось потратить на тщательное изучение и военно-географическое описание Ближневосточного театра. С марта приступили к разработке командно-штабных учений в Закавказском и Среднеазиатском военных округах, намеченных на май... Фронтом командовал заместитель командующего войсками округа генерал-лейтенант П.И. Батов. Обязанности начальника штаба фронта выполнял генерал-майор Ф.И.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64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5" y="3364523"/>
            <a:ext cx="8253046" cy="262597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дальнейшем Ф. И.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оставался на должности начальника штаба Закавказского фронта, преобразованного в декабре 1941 года в Кавказский фронт, а в январе-марте выделившегося из Кавказского фронта Крымского фронта. Войска фронта во взаимодействии с Черноморским флотом и Азовской флотилией с 25 декабря 1941 г. по 2 января 1942 г. провели крупную десантную операцию с целью овладения Керченским полуостровом и создания условий для освобождения Крыма. </a:t>
            </a:r>
          </a:p>
          <a:p>
            <a:endParaRPr lang="ru-RU" dirty="0"/>
          </a:p>
        </p:txBody>
      </p:sp>
      <p:pic>
        <p:nvPicPr>
          <p:cNvPr id="4" name="Picture 4" descr="Картинки по запросу Фёдор Иванович Толбухин(1894-194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533" y="281354"/>
            <a:ext cx="4459236" cy="3059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37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7877" y="422031"/>
            <a:ext cx="4107473" cy="5754932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марте 1942 г. был отстранен от должности и назначен заместителем командующего Сталинградским военным округом.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мая 1942 г. по февраль 1943 г. 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Ф. И.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участвовал в Сталинградской эпопее – весной 1942 г. в должности заместителя командующего войсками Сталинградского военного округа, а с июля 1942 года в должности командующего 57-й армией, которая остановила на южных подступах к Сталинграду 4-ю танковую армию вермахта, повернутую немцами с Кавказского на Сталинградское направление. 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И.В. Сталин высоко оценил таланты опытного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войсководца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в январе 1943 г.  Ф.И.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Толбухину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было присвоено звание генерал-лейтенанта, а к сентябрю того же года он стал уже генералом армии.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Рисунок 3" descr="C:\Users\teacher\Desktop\Толбухин\фото\Командующий 57-й армией генерал Толбухин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218" y="521289"/>
            <a:ext cx="24288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6639" y="3450247"/>
            <a:ext cx="278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Командующий 57-й армией генерал </a:t>
            </a:r>
            <a:r>
              <a:rPr lang="ru-RU" sz="1200" i="1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Толбухин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6" name="Picture 2" descr="G:\Толбухин\Толбухин\im204-320px-Приказ_Сталина_генералу_армии_Толбухин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562374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917188"/>
            <a:ext cx="3562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Приказ Сталина генералу армии </a:t>
            </a:r>
            <a:r>
              <a:rPr lang="ru-RU" sz="1400" dirty="0" err="1" smtClean="0">
                <a:solidFill>
                  <a:prstClr val="black"/>
                </a:solidFill>
                <a:latin typeface="Calibri"/>
              </a:rPr>
              <a:t>Толбухину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08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8185" y="597877"/>
            <a:ext cx="3697165" cy="5579086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Лучшей характеристикой полководца являются слова, сказанные о нем его бывшими подчиненными через много лет после его смерти. Командовавший 444-й стрелковой дивизией, которая воевала в составе 57-й армии, находившейся под командованием Ф. И. </a:t>
            </a:r>
            <a:r>
              <a:rPr lang="ru-RU" sz="15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генерал И. К. Морозов писал: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самого начала своих действий по прикрытию Сталинграда с юга и до перехода в наступление 20 ноября 1942 года, 57 армия без шума, спешки, продуманно и организованно вела оборонительные и частные наступательные бои и операции. Мы называли ее армией порядка и организованности и любили ее командование за исключительно внимательное и бережливое отношение к людям, к воинам, в каком бы звании они ни были.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15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98" y="996462"/>
            <a:ext cx="2634681" cy="37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1268" y="4820825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Calibri"/>
              </a:rPr>
              <a:t>И. К. Морозов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04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46" y="457200"/>
            <a:ext cx="4529504" cy="5719763"/>
          </a:xfrm>
        </p:spPr>
        <p:txBody>
          <a:bodyPr/>
          <a:lstStyle/>
          <a:p>
            <a:pPr marL="0" lvl="0" indent="45021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марта 1943 г. Ф. И.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принял командование войсками Южного фронта (преобразованного с октября 1943 г. в 4-й Украинский фронт, с мая 1944 года – в 3-й Украинский). </a:t>
            </a:r>
            <a:r>
              <a:rPr lang="ru-RU" sz="2000" kern="1800" dirty="0">
                <a:solidFill>
                  <a:srgbClr val="000000"/>
                </a:solidFill>
                <a:latin typeface="Times New Roman"/>
                <a:ea typeface="Times New Roman"/>
              </a:rPr>
              <a:t>С этого времени начинается новый этап полководческой деятельности Ф.И. </a:t>
            </a:r>
            <a:r>
              <a:rPr lang="ru-RU" sz="2000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Толбухина</a:t>
            </a:r>
            <a:r>
              <a:rPr lang="ru-RU" sz="2000" kern="1800" dirty="0">
                <a:solidFill>
                  <a:srgbClr val="000000"/>
                </a:solidFill>
                <a:latin typeface="Times New Roman"/>
                <a:ea typeface="Times New Roman"/>
              </a:rPr>
              <a:t>, связанный с освободительной миссией Красной Армии в странах Юго-Восточной Европы.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этом посту 12 сентября 1944 г.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получил маршальскую звезду. </a:t>
            </a:r>
          </a:p>
          <a:p>
            <a:endParaRPr lang="ru-RU" dirty="0"/>
          </a:p>
        </p:txBody>
      </p:sp>
      <p:pic>
        <p:nvPicPr>
          <p:cNvPr id="6" name="Picture 2" descr="Картинки по запросу Фёдор Иванович Толбухин(1894-194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846" y="1524000"/>
            <a:ext cx="2514600" cy="310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85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52246" y="723656"/>
            <a:ext cx="6252796" cy="479791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 fontScale="92500" lnSpcReduction="20000"/>
          </a:bodyPr>
          <a:lstStyle/>
          <a:p>
            <a:pPr indent="0" algn="ctr">
              <a:spcAft>
                <a:spcPts val="0"/>
              </a:spcAft>
              <a:buNone/>
            </a:pPr>
            <a:endParaRPr lang="ru-RU" kern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36 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раз салютовала Москва в годы Великой Отечественной войны войскам, которыми командовал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. Указом Президиума Верховного Совета СССР от 26 апреля 1945 г. Маршал Советского Союза Фёдор Иванович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«за умелое выполнение заданий Верховного Главнокомандования по руководству боевыми операциями большого масштаба, в результате которых достигнуты выдающиеся успехи в деле разгрома немецко-фашистских войск», был награжден орденом «Победа».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3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 descr="C:\Users\teacher\Desktop\Толбухин\фото\Толбухин_портрет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907" y="1430215"/>
            <a:ext cx="3362695" cy="45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ivanov\Desktop\презентация День геровев России\яр обл\Толбух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431" y="1508464"/>
            <a:ext cx="3305908" cy="4469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7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282462"/>
            <a:ext cx="7886700" cy="289450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окончания Великой Отечественной войны    15 июня 1945 г. из соединений и частей Советской Армии, находившихся к этому моменту на территории Болгарии и Румынии, на базе управления 3-го Украинского фронта было сформировано управление Южной группы войск, которое также возглавил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остававшийся на этом посту до января 1947 г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Эту должность он сочетал с должностью председателя Союзных контрольных комиссий в Болгарии и Румынии. 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Фёдор Иванович Толбухин(1894-194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9293" y="234462"/>
            <a:ext cx="4572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80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368" y="445477"/>
            <a:ext cx="4974981" cy="573148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дни, когда готовилась и произносилась Фултонская речь, когда британские и американские войска концентрировались в Греции и Турции, а вчерашние союзники выбирали на территории СССР цели, подходящие для ядерных ударов, Ф.И.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ожидало еще одно, последнее задание на южных рубежах Советской Империи, построенной вопреки планам нацистской Европы. Речь шла о возможном отражении провокаций со стороны турецкой и греческой военщины, за спинами которых стояли войска Англии и США. В ходе ответного контрнаступления планировалось нанести удары по направлению на Стамбул (Царьград), Дарданеллы,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Комотини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Фессалоники.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1" y="1488830"/>
            <a:ext cx="3092462" cy="37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629" y="5240814"/>
            <a:ext cx="3438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Calibri"/>
              </a:rPr>
              <a:t>Маршал </a:t>
            </a:r>
            <a:r>
              <a:rPr lang="ru-RU" sz="1100" dirty="0" err="1">
                <a:solidFill>
                  <a:prstClr val="black"/>
                </a:solidFill>
                <a:latin typeface="Calibri"/>
              </a:rPr>
              <a:t>Толбухин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 беседует с Георгием Димитровым</a:t>
            </a:r>
          </a:p>
        </p:txBody>
      </p:sp>
    </p:spTree>
    <p:extLst>
      <p:ext uri="{BB962C8B-B14F-4D97-AF65-F5344CB8AC3E}">
        <p14:creationId xmlns:p14="http://schemas.microsoft.com/office/powerpoint/2010/main" val="399355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820" y="1567717"/>
            <a:ext cx="424815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феврале 1947 г. Южная группа войск была расформирована.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был назначен командующим войсками Закавказского военного округа.  В 1946 - 1949 гг. избирался депутатом Верховного Совета СССР</a:t>
            </a:r>
            <a:endParaRPr lang="ru-RU" dirty="0"/>
          </a:p>
        </p:txBody>
      </p:sp>
      <p:pic>
        <p:nvPicPr>
          <p:cNvPr id="5" name="Picture 2" descr="G:\Толбухин\Толбухин\на пара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798" y="1092793"/>
            <a:ext cx="4110259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77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881" y="536086"/>
            <a:ext cx="7026519" cy="285188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1949 г. жизненные силы покинули маршала, и 17 октября 1949 г. Федор Иванович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скончался, его прах захоронен в Кремлевской стене на Красной площади. Указом Президиума Верховного Совета СССР от 7 мая 1965 г. Ф. И.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посмертно было присвоено звание Героя Советского Союза.</a:t>
            </a:r>
            <a:endParaRPr lang="ru-RU" dirty="0"/>
          </a:p>
        </p:txBody>
      </p:sp>
      <p:pic>
        <p:nvPicPr>
          <p:cNvPr id="4" name="Picture 2" descr="H:\Толбухин\фото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199" y="2428868"/>
            <a:ext cx="5632751" cy="3748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669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428604"/>
            <a:ext cx="8229600" cy="5697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7 мая 1965 г. Ф.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Толбухину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посмертно было присвоено звание Героя Советского Союза.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Болгарии до 1991 г. носил имя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Толбухин\Толбухин\Город Добрич в Болга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972" y="1336502"/>
            <a:ext cx="5830056" cy="388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11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Оценки сослуживцев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368" y="1825625"/>
            <a:ext cx="4212981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Маршал Советского Союза 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С. С. Бирюзов: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Фёдор Иванович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 моим тогдашним представлениям, был уже пожилым, то есть в возрасте около 50 лет. Высокого роста, тучный, с крупными, но приятными чертами лица, он производил впечатление очень доброго человека. Впоследствии я имел возможность окончательно убедиться в этом, как и в другом весьма характерном для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качестве — его внешней невозмутимости и спокойствии. Мне не припомнится ни одного случая, когда бы он вспылил. И неудивительно поэтому, что Фёдор Иванович откровенно высказывал свою антипатию к чрезмерно горячим людям.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10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Picture 3" descr="H:\Толбухин\фото\Бирюз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842" y="1535343"/>
            <a:ext cx="3059246" cy="35759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273937"/>
            <a:ext cx="144623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  <a:latin typeface="Calibri"/>
              </a:rPr>
              <a:t>С. С. Бирюзов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78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46" y="211015"/>
            <a:ext cx="5392616" cy="5965948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Оценивая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как героя и полководца, необходимо процитировать слова маршала А. М. Василевского: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годы войны особенно ярко выявились такие качества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как безупречное выполнение служебного долга, личное мужество, полководческий талант, душевное отношение к подчиненным... Это был маршал, который боролся не только за победу, но и за жизни своих солдат. В бессонной штабной работе, в точном расчете и оценке сил противника, и подготовке собственных войск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щадил себя. Он буквально горел своим делом, потому и ушел из жизни в первые послевоенные годы, прожив всего 55 лет. Под его командованием войска нашей страны прошли от окопов Сталинграда до дальних границ Европы, освобождая от гнета нацистов Румынию, Болгарию, Югославию, Венгрию и Австрию. Такого числа европейских стран всего за полгода войны не прошел с победоносными войсками ни один полководец  Второй мировой войны, кроме бывшего питерского бухгалтера, крестьянского сына и русского офицера – Федора Ивановича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:\Толбухин\фото\marshal-vasilevski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0954" y="1139087"/>
            <a:ext cx="2333917" cy="32208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0812" y="4488428"/>
            <a:ext cx="199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А. М. Василевский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0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9692" y="351692"/>
            <a:ext cx="5638800" cy="5825271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Б. А. Слуцкий, служивший под командованием Ф.И.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составе 57-й армии, а позднее и 37-й армии, поэтически резкий в своих воспоминаниях, живописал полководца еще более отчетливо: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Водительство полков не ремеслом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считал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наукой точной,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Смысл западный со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сметкою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восточной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спаяв, он брал уменьем, не числом.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Жалел солдат, и нам велел беречь.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Искал умы и брезгал крикунами,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умную начальственную речь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раскидывал, как невод, перед нами.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чинах, в болезнях, в ранах и в летах,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веселой челкой надо лбом угрюмым,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долго думал, думал, думал, думал,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покуда не прикажет: делать так.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Любил порядок, не любил аврал,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считал недоработкой смерть и раны,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все столицы – что прикажут – брал,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освобождал все – что прикажут – страны»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H:\Толбухин\фото\Борис_Слуц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563" y="1301262"/>
            <a:ext cx="2539233" cy="38766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61698" y="5262215"/>
            <a:ext cx="149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Б. А. Слуцкий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95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3108" y="562708"/>
            <a:ext cx="4752242" cy="5614255"/>
          </a:xfrm>
        </p:spPr>
        <p:txBody>
          <a:bodyPr/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Генерал армии С. М. Штеменко: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Фёдор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Иванович 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пришёл на командные посты со штабной работы. …Лично мне Ф. И. </a:t>
            </a:r>
            <a:r>
              <a:rPr lang="ru-RU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запомнился как очень добрый человек и, пожалуй, самый скромный из всех командующих фронтов. «Штабная косточка» осталась у него на всю жизнь и порой превалировала над командной. Своим подчинённым он всегда предоставлял возможность проявлять широкую инициативу.</a:t>
            </a:r>
          </a:p>
          <a:p>
            <a:endParaRPr lang="ru-RU" dirty="0"/>
          </a:p>
        </p:txBody>
      </p:sp>
      <p:pic>
        <p:nvPicPr>
          <p:cNvPr id="4" name="Picture 2" descr="H:\Толбухин\фото\С.М. Штем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846" y="1234889"/>
            <a:ext cx="2821547" cy="39833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274246"/>
            <a:ext cx="174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С. М. Штеменко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01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096" y="470633"/>
            <a:ext cx="7886700" cy="132556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2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Фёдор Иванович </a:t>
            </a:r>
            <a:r>
              <a:rPr lang="ru-RU" sz="3200" b="1" dirty="0" err="1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Толбухин</a:t>
            </a:r>
            <a:r>
              <a:rPr lang="ru-RU" sz="3200" b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> -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выдающийся советский военачальник, командующий </a:t>
            </a:r>
            <a:r>
              <a:rPr lang="ru-RU" dirty="0">
                <a:latin typeface="Times New Roman"/>
                <a:ea typeface="Times New Roman"/>
              </a:rPr>
              <a:t>войсками Южного, 4-го и 3-го Украинских фронтов, </a:t>
            </a:r>
            <a:r>
              <a:rPr lang="ru-RU" dirty="0" smtClean="0">
                <a:latin typeface="Times New Roman"/>
                <a:ea typeface="Times New Roman"/>
              </a:rPr>
              <a:t>прославленный полководец </a:t>
            </a:r>
            <a:r>
              <a:rPr lang="ru-RU" dirty="0">
                <a:latin typeface="Times New Roman"/>
                <a:ea typeface="Times New Roman"/>
              </a:rPr>
              <a:t>гражданской и Великой Отечественной войн, </a:t>
            </a:r>
            <a:r>
              <a:rPr lang="ru-RU" dirty="0" smtClean="0">
                <a:latin typeface="Times New Roman"/>
                <a:ea typeface="Times New Roman"/>
              </a:rPr>
              <a:t>Маршал </a:t>
            </a:r>
            <a:r>
              <a:rPr lang="ru-RU" dirty="0">
                <a:latin typeface="Times New Roman"/>
                <a:ea typeface="Times New Roman"/>
              </a:rPr>
              <a:t>Советского Союза, </a:t>
            </a:r>
            <a:r>
              <a:rPr lang="ru-RU" dirty="0" smtClean="0">
                <a:latin typeface="Times New Roman"/>
                <a:ea typeface="Times New Roman"/>
              </a:rPr>
              <a:t>Герой </a:t>
            </a:r>
            <a:r>
              <a:rPr lang="ru-RU" dirty="0">
                <a:latin typeface="Times New Roman"/>
                <a:ea typeface="Times New Roman"/>
              </a:rPr>
              <a:t>Советского Союза (посмертно), </a:t>
            </a:r>
            <a:r>
              <a:rPr lang="ru-RU" dirty="0" smtClean="0">
                <a:latin typeface="Times New Roman"/>
                <a:ea typeface="Times New Roman"/>
              </a:rPr>
              <a:t>кавалер </a:t>
            </a:r>
            <a:r>
              <a:rPr lang="ru-RU" dirty="0">
                <a:latin typeface="Times New Roman"/>
                <a:ea typeface="Times New Roman"/>
              </a:rPr>
              <a:t>ордена «Победа», </a:t>
            </a:r>
            <a:r>
              <a:rPr lang="ru-RU" dirty="0" smtClean="0">
                <a:latin typeface="Times New Roman"/>
                <a:ea typeface="Times New Roman"/>
              </a:rPr>
              <a:t>награжденный </a:t>
            </a:r>
            <a:r>
              <a:rPr lang="ru-RU" dirty="0">
                <a:latin typeface="Times New Roman"/>
                <a:ea typeface="Times New Roman"/>
              </a:rPr>
              <a:t>орденами: России – Св. Анны 3-й ст. с мечами и Св. Станислава 3-й ст. с мечами; СССР – 2 орденами Ленина, 3 орденами Красного Знамени, 2 орденами Суворова 1-й ст., орденами Кутузова 1-й ст., Красной Звезды; иностранными: НРБ – Георгия Димитрова (посмертно) и «За храбрость» 1-й ст.; ВНР – Венгерской Народной Республики 1-й ст. и Венгерской свободы 1-й ст., Китая – «Сияющего знамени» 1-й ст., СРР – «Защита Отечества» 1-й и 2-й ст., США – «Легион Почета» 1-й ст.; Франции – Почетного Легиона 2-й ст. и Военного креста; многими советскими и зарубежными </a:t>
            </a:r>
            <a:r>
              <a:rPr lang="ru-RU" dirty="0" smtClean="0">
                <a:latin typeface="Times New Roman"/>
                <a:ea typeface="Times New Roman"/>
              </a:rPr>
              <a:t>медалями.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1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0738" y="621323"/>
            <a:ext cx="5244612" cy="5555640"/>
          </a:xfrm>
        </p:spPr>
        <p:txBody>
          <a:bodyPr>
            <a:normAutofit fontScale="92500" lnSpcReduction="20000"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Если бы мы искали человека, символизирующего драматический путь русской армии в минувшем столетии, ее путь «от двуглавого орла к красному знамени», ее лучшие традиции, тяжелые дни и великие победы, одним из главных персоналий стал бы Федор Иванович </a:t>
            </a:r>
            <a:r>
              <a:rPr lang="ru-RU" sz="3200" dirty="0" err="1">
                <a:solidFill>
                  <a:prstClr val="black"/>
                </a:solidFill>
                <a:latin typeface="Calibri"/>
              </a:rPr>
              <a:t>Толбухин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 – сын Отечества, герой Первой и Второй мировых войн.</a:t>
            </a:r>
          </a:p>
          <a:p>
            <a:endParaRPr lang="ru-RU" dirty="0"/>
          </a:p>
        </p:txBody>
      </p:sp>
      <p:pic>
        <p:nvPicPr>
          <p:cNvPr id="5" name="Picture 6" descr="20_0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65031"/>
            <a:ext cx="2857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1568" y="562708"/>
            <a:ext cx="2993781" cy="5614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В годы Второй мировой войны Красная армия взяла/освободила 7 столиц независимых государств: Берлин, Вену, Прагу, Будапешт, Бухарест, Варшаву, Белград и Софию. Войска 3-го Украинского фронта под командованием Федора Ивановича </a:t>
            </a:r>
            <a:r>
              <a:rPr lang="ru-RU" sz="22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Толбухина</a:t>
            </a:r>
            <a:r>
              <a:rPr lang="ru-RU" sz="22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освободили три из них – столицы Румынии, Болгарии и Югославии, вместе с войсками 2-го Украинского фронта участвовав в освобождении еще двух – столиц Австрии и Венгрии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</a:t>
            </a:r>
            <a:endParaRPr lang="ru-RU" dirty="0"/>
          </a:p>
        </p:txBody>
      </p:sp>
      <p:pic>
        <p:nvPicPr>
          <p:cNvPr id="4" name="Содержимое 3" descr="C:\Users\teacher\Desktop\Толбухин\фото\Памятник Толбухину в Москве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768" y="515814"/>
            <a:ext cx="4680079" cy="531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6003675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Calibri"/>
              </a:rPr>
              <a:t>Памятник Маршалу </a:t>
            </a:r>
            <a:r>
              <a:rPr lang="ru-RU" i="1" dirty="0" err="1" smtClean="0">
                <a:solidFill>
                  <a:schemeClr val="bg1"/>
                </a:solidFill>
                <a:latin typeface="Calibri"/>
              </a:rPr>
              <a:t>Толбухину</a:t>
            </a:r>
            <a:r>
              <a:rPr lang="ru-RU" i="1" dirty="0" smtClean="0">
                <a:solidFill>
                  <a:schemeClr val="bg1"/>
                </a:solidFill>
                <a:latin typeface="Calibri"/>
              </a:rPr>
              <a:t> Ф.И. в Москве</a:t>
            </a:r>
            <a:endParaRPr lang="ru-RU" dirty="0" smtClean="0">
              <a:solidFill>
                <a:schemeClr val="bg1"/>
              </a:solidFill>
              <a:latin typeface="Calibri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28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9292" y="363415"/>
            <a:ext cx="4506058" cy="5813548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Фёдор Иванович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родился 4(16) июня 1894 г. в деревне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Андроники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Ярославской губернии в крестьянской семье Ивана Фёдоровича и Анны Григорьевны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Толбухиных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. Семья была многодетной: четыре сына и три дочери. Для того чтобы прокормить семью, отец семейства и старший брат Александр почти все время находились на заработках в Петербурге</a:t>
            </a:r>
            <a:r>
              <a:rPr lang="ru-RU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" descr="Картинки по запросу Фёдор Иванович Толбухин(1894-194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677" y="1652953"/>
            <a:ext cx="2590800" cy="3893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10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39262"/>
            <a:ext cx="7886700" cy="5637701"/>
          </a:xfrm>
        </p:spPr>
        <p:txBody>
          <a:bodyPr>
            <a:normAutofit fontScale="925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Первые 20 лет жизни Фёдора никак не предвещали ему блестящей военной карьеры. В родной деревне он окончил церковноприходскую школу, а затем стал учиться в селе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Давыдково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в земском училище. Когда ему исполнилось 13 лет, умер отец, и Фёдор вынужден был уехать к старшему брату в Петербург. Здесь его определили в торговую школу. Зимой он учился, а летом проходил практику в Госбанке и Обществе взаимного кредита. Через три года торговая школа была окончена и началась трудовая жизнь. С января 1911 г. Фёдор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работал бухгалтером в Мариинском товариществе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Клочкова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и К0 и продолжал учиться, а через год сдал экзамены за полный курс Петербургского коммерческого училища.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9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497" y="1207476"/>
            <a:ext cx="7886700" cy="5451231"/>
          </a:xfrm>
        </p:spPr>
        <p:txBody>
          <a:bodyPr>
            <a:normAutofit fontScale="77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В августе 1914 г. началась Первая мировая война, которая полностью изменила жизнь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Толбухина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. В декабре 1914 г. Фёдор был призван в армию и после обучения в школе шоферов при Петроградской учебно-автомобильной роте начал службу рядовым мотоциклистом при штабе 6-й пехотной дивизии на Северо-Западном фронте. В июле 1915 г. он окончил ускоренный курс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Ораниенбаумской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офицерской школы, был произведён в прапорщики и направлен сначала младшим офицером роты 22-го маршевого запасного полка, затем последовательно назначен на должности командира роты и батальона 2-го и 13-го пограничного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Заамурского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пехотного полков 1-й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Заамурской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пехотной дивизии Юго-Западного фронта. В мае 1916 г. он становится подпоручиком, а через 4 месяца – поручиком. В боях с австро-германскими войсками, а также участвуя в Брусиловском прорыве, молодой офицер проявлял «смелость, распорядительность и хорошие волевые качества», обратив на себя внимание командования. За боевые отличия был награждён орденами Св. Станислава и Св. Анны</a:t>
            </a:r>
            <a:r>
              <a:rPr lang="ru-RU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01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03385"/>
            <a:ext cx="7886700" cy="5473578"/>
          </a:xfrm>
        </p:spPr>
        <p:txBody>
          <a:bodyPr>
            <a:normAutofit fontScale="8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28 января 1917 г. приказом по 2-му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Заамурскому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пехотному полку поручик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в числе других офицеров был направлен на формирование 13-го полка 4-й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Заамурской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пехотной дивизии. В полку он принял командование батальоном. Солдаты, относившиеся к своему командиру с доверием и уважением, избрали Федора Ивановича членом полкового комитета, в котором он исполнял обязанности секретаря.</a:t>
            </a:r>
            <a:endParaRPr lang="ru-RU" sz="24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Летом 1917 г. он участвовал в июньском наступлении и в бою был контужен. В сентябре 1917 г. Фёдор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произведен в штабс-капитаны и направлен в Омск в 37-й запасной Сибирский полк. Когда он прибыл в Сибирь, там уже была установлена советская власть. В декабре 1917 г. Ф.И. </a:t>
            </a:r>
            <a:r>
              <a:rPr lang="ru-RU" kern="1800" dirty="0" err="1">
                <a:solidFill>
                  <a:srgbClr val="000000"/>
                </a:solidFill>
                <a:latin typeface="Times New Roman"/>
                <a:ea typeface="Times New Roman"/>
              </a:rPr>
              <a:t>Толбухин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 был отпущен по болезни в отпуск и убыл на родину, в Ярославскую губернию, где в начале 1918 г. демобилизовался и продолжил трудовую деятельность табельщиком 7-го военно-дорожного отряда.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05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2456</Words>
  <Application>Microsoft Office PowerPoint</Application>
  <PresentationFormat>Экран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Толбухин Федор Иванович</vt:lpstr>
      <vt:lpstr>Презентация PowerPoint</vt:lpstr>
      <vt:lpstr>Фёдор Иванович Толбухин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Южные рубежи в годы  Великой Отечественной войны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Оценки сослуживцев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Мария</cp:lastModifiedBy>
  <cp:revision>23</cp:revision>
  <dcterms:created xsi:type="dcterms:W3CDTF">2018-04-24T18:36:51Z</dcterms:created>
  <dcterms:modified xsi:type="dcterms:W3CDTF">2020-05-07T18:01:12Z</dcterms:modified>
</cp:coreProperties>
</file>