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6" r:id="rId3"/>
    <p:sldId id="260" r:id="rId4"/>
    <p:sldId id="259" r:id="rId5"/>
    <p:sldId id="262" r:id="rId6"/>
    <p:sldId id="264" r:id="rId7"/>
    <p:sldId id="263" r:id="rId8"/>
    <p:sldId id="268" r:id="rId9"/>
    <p:sldId id="269" r:id="rId10"/>
    <p:sldId id="271" r:id="rId11"/>
  </p:sldIdLst>
  <p:sldSz cx="12192000" cy="6858000"/>
  <p:notesSz cx="9926638" cy="1435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8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8C604-7FFC-49BB-94B6-62729A05507D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DF9559E3-9598-4C65-AC03-57968AC59E93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Площадки ЦОР</a:t>
          </a:r>
        </a:p>
      </dgm:t>
    </dgm:pt>
    <dgm:pt modelId="{9095D6F9-5C27-49CD-B27D-C12A76DE00E9}" type="parTrans" cxnId="{56A39761-A0FB-49A1-A7F4-1A435090DF6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53D57A-BAB3-4DFC-ADF1-6C5C465E162F}" type="sibTrans" cxnId="{56A39761-A0FB-49A1-A7F4-1A435090DF6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05205-B95F-4251-A80F-B82537184EFF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занятий </a:t>
          </a:r>
        </a:p>
      </dgm:t>
    </dgm:pt>
    <dgm:pt modelId="{991B886C-E3E1-4C69-BD26-7189CF57B6A4}" type="parTrans" cxnId="{89694A8E-DBE9-4209-9380-2A3F2855303B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E61F0F-5642-4A93-BA2B-F9974971CE68}" type="sibTrans" cxnId="{89694A8E-DBE9-4209-9380-2A3F2855303B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513C97-B9A0-4D3D-8506-0859B39BCCCF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выдачи заданий</a:t>
          </a:r>
        </a:p>
      </dgm:t>
    </dgm:pt>
    <dgm:pt modelId="{0C5832A1-9055-482D-9F9B-B97F7F8C872B}" type="parTrans" cxnId="{ACCA8149-8D2A-4316-9369-73B005C0ACF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27637-85DE-4F56-BE76-8BBE216EAE80}" type="sibTrans" cxnId="{ACCA8149-8D2A-4316-9369-73B005C0ACF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2C50FC-EF93-42D6-A8A9-E14FF12A71CE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обратной связи</a:t>
          </a:r>
        </a:p>
      </dgm:t>
    </dgm:pt>
    <dgm:pt modelId="{412E7F88-FE27-4818-95BD-919CBF6CF40F}" type="parTrans" cxnId="{CCD999A3-178D-461E-9963-83F763C36250}">
      <dgm:prSet/>
      <dgm:spPr/>
      <dgm:t>
        <a:bodyPr/>
        <a:lstStyle/>
        <a:p>
          <a:endParaRPr lang="ru-RU" sz="1600" b="1"/>
        </a:p>
      </dgm:t>
    </dgm:pt>
    <dgm:pt modelId="{E81C44F0-44E4-43BC-85D1-1BFD7D973F37}" type="sibTrans" cxnId="{CCD999A3-178D-461E-9963-83F763C36250}">
      <dgm:prSet/>
      <dgm:spPr/>
      <dgm:t>
        <a:bodyPr/>
        <a:lstStyle/>
        <a:p>
          <a:endParaRPr lang="ru-RU" sz="1600" b="1"/>
        </a:p>
      </dgm:t>
    </dgm:pt>
    <dgm:pt modelId="{6243A4BC-3DD1-400D-8C4C-14EEEF5D60B8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Контроль и оценивание</a:t>
          </a:r>
        </a:p>
      </dgm:t>
    </dgm:pt>
    <dgm:pt modelId="{07141545-6DA3-4877-88EF-DA2E85393BF9}" type="parTrans" cxnId="{947522DA-C2EC-4A68-B3B4-8A0D475567F1}">
      <dgm:prSet/>
      <dgm:spPr/>
      <dgm:t>
        <a:bodyPr/>
        <a:lstStyle/>
        <a:p>
          <a:endParaRPr lang="ru-RU" sz="1600" b="1"/>
        </a:p>
      </dgm:t>
    </dgm:pt>
    <dgm:pt modelId="{0AD1F2CB-7239-47D5-9FE2-6F2BE7863EB2}" type="sibTrans" cxnId="{947522DA-C2EC-4A68-B3B4-8A0D475567F1}">
      <dgm:prSet/>
      <dgm:spPr/>
      <dgm:t>
        <a:bodyPr/>
        <a:lstStyle/>
        <a:p>
          <a:endParaRPr lang="ru-RU" sz="1600" b="1"/>
        </a:p>
      </dgm:t>
    </dgm:pt>
    <dgm:pt modelId="{1A2B2645-A3F0-4672-93C0-CB9E9060D093}" type="pres">
      <dgm:prSet presAssocID="{1BC8C604-7FFC-49BB-94B6-62729A05507D}" presName="Name0" presStyleCnt="0">
        <dgm:presLayoutVars>
          <dgm:dir/>
          <dgm:animLvl val="lvl"/>
          <dgm:resizeHandles val="exact"/>
        </dgm:presLayoutVars>
      </dgm:prSet>
      <dgm:spPr/>
    </dgm:pt>
    <dgm:pt modelId="{5427747F-5FEF-4556-9BC3-FD1F5F64726E}" type="pres">
      <dgm:prSet presAssocID="{DF9559E3-9598-4C65-AC03-57968AC59E9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E8435-D5CF-4F70-A25C-2C4BFF8E390F}" type="pres">
      <dgm:prSet presAssocID="{D053D57A-BAB3-4DFC-ADF1-6C5C465E162F}" presName="parTxOnlySpace" presStyleCnt="0"/>
      <dgm:spPr/>
    </dgm:pt>
    <dgm:pt modelId="{561651BA-7FEE-4DBE-9DC5-BD2656798E07}" type="pres">
      <dgm:prSet presAssocID="{90405205-B95F-4251-A80F-B82537184EFF}" presName="parTxOnly" presStyleLbl="node1" presStyleIdx="1" presStyleCnt="5" custScaleX="1096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BA6B6-27CE-4A2B-93E7-5E9E77A6FA79}" type="pres">
      <dgm:prSet presAssocID="{E7E61F0F-5642-4A93-BA2B-F9974971CE68}" presName="parTxOnlySpace" presStyleCnt="0"/>
      <dgm:spPr/>
    </dgm:pt>
    <dgm:pt modelId="{3577CDE2-5B6B-4D3F-8D5A-A9902D3C742A}" type="pres">
      <dgm:prSet presAssocID="{52513C97-B9A0-4D3D-8506-0859B39BCCCF}" presName="parTxOnly" presStyleLbl="node1" presStyleIdx="2" presStyleCnt="5" custScaleX="126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C0351-ED00-42AC-9ECB-9153C83D9638}" type="pres">
      <dgm:prSet presAssocID="{DA227637-85DE-4F56-BE76-8BBE216EAE80}" presName="parTxOnlySpace" presStyleCnt="0"/>
      <dgm:spPr/>
    </dgm:pt>
    <dgm:pt modelId="{0E05728B-B416-4483-9100-4A3A7AB75EEB}" type="pres">
      <dgm:prSet presAssocID="{7F2C50FC-EF93-42D6-A8A9-E14FF12A71C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8153D-09B2-46ED-8713-26B67AAFF36B}" type="pres">
      <dgm:prSet presAssocID="{E81C44F0-44E4-43BC-85D1-1BFD7D973F37}" presName="parTxOnlySpace" presStyleCnt="0"/>
      <dgm:spPr/>
    </dgm:pt>
    <dgm:pt modelId="{C6CC21A1-DF46-41F0-8DC7-217C2E64BF15}" type="pres">
      <dgm:prSet presAssocID="{6243A4BC-3DD1-400D-8C4C-14EEEF5D60B8}" presName="parTxOnly" presStyleLbl="node1" presStyleIdx="4" presStyleCnt="5" custScaleX="1279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1A78D5-E86E-4DCF-A08E-AA34076282CA}" type="presOf" srcId="{7F2C50FC-EF93-42D6-A8A9-E14FF12A71CE}" destId="{0E05728B-B416-4483-9100-4A3A7AB75EEB}" srcOrd="0" destOrd="0" presId="urn:microsoft.com/office/officeart/2005/8/layout/chevron1"/>
    <dgm:cxn modelId="{CCD999A3-178D-461E-9963-83F763C36250}" srcId="{1BC8C604-7FFC-49BB-94B6-62729A05507D}" destId="{7F2C50FC-EF93-42D6-A8A9-E14FF12A71CE}" srcOrd="3" destOrd="0" parTransId="{412E7F88-FE27-4818-95BD-919CBF6CF40F}" sibTransId="{E81C44F0-44E4-43BC-85D1-1BFD7D973F37}"/>
    <dgm:cxn modelId="{ACCA8149-8D2A-4316-9369-73B005C0ACF2}" srcId="{1BC8C604-7FFC-49BB-94B6-62729A05507D}" destId="{52513C97-B9A0-4D3D-8506-0859B39BCCCF}" srcOrd="2" destOrd="0" parTransId="{0C5832A1-9055-482D-9F9B-B97F7F8C872B}" sibTransId="{DA227637-85DE-4F56-BE76-8BBE216EAE80}"/>
    <dgm:cxn modelId="{56A39761-A0FB-49A1-A7F4-1A435090DF62}" srcId="{1BC8C604-7FFC-49BB-94B6-62729A05507D}" destId="{DF9559E3-9598-4C65-AC03-57968AC59E93}" srcOrd="0" destOrd="0" parTransId="{9095D6F9-5C27-49CD-B27D-C12A76DE00E9}" sibTransId="{D053D57A-BAB3-4DFC-ADF1-6C5C465E162F}"/>
    <dgm:cxn modelId="{89694A8E-DBE9-4209-9380-2A3F2855303B}" srcId="{1BC8C604-7FFC-49BB-94B6-62729A05507D}" destId="{90405205-B95F-4251-A80F-B82537184EFF}" srcOrd="1" destOrd="0" parTransId="{991B886C-E3E1-4C69-BD26-7189CF57B6A4}" sibTransId="{E7E61F0F-5642-4A93-BA2B-F9974971CE68}"/>
    <dgm:cxn modelId="{B9099E43-0D52-458E-819D-A34FA17CAEE4}" type="presOf" srcId="{6243A4BC-3DD1-400D-8C4C-14EEEF5D60B8}" destId="{C6CC21A1-DF46-41F0-8DC7-217C2E64BF15}" srcOrd="0" destOrd="0" presId="urn:microsoft.com/office/officeart/2005/8/layout/chevron1"/>
    <dgm:cxn modelId="{947522DA-C2EC-4A68-B3B4-8A0D475567F1}" srcId="{1BC8C604-7FFC-49BB-94B6-62729A05507D}" destId="{6243A4BC-3DD1-400D-8C4C-14EEEF5D60B8}" srcOrd="4" destOrd="0" parTransId="{07141545-6DA3-4877-88EF-DA2E85393BF9}" sibTransId="{0AD1F2CB-7239-47D5-9FE2-6F2BE7863EB2}"/>
    <dgm:cxn modelId="{97FF9FB0-D3E9-4F43-B46B-ECAF693A31C8}" type="presOf" srcId="{90405205-B95F-4251-A80F-B82537184EFF}" destId="{561651BA-7FEE-4DBE-9DC5-BD2656798E07}" srcOrd="0" destOrd="0" presId="urn:microsoft.com/office/officeart/2005/8/layout/chevron1"/>
    <dgm:cxn modelId="{22BD007C-9B84-4465-ADB7-4A139D5826EC}" type="presOf" srcId="{52513C97-B9A0-4D3D-8506-0859B39BCCCF}" destId="{3577CDE2-5B6B-4D3F-8D5A-A9902D3C742A}" srcOrd="0" destOrd="0" presId="urn:microsoft.com/office/officeart/2005/8/layout/chevron1"/>
    <dgm:cxn modelId="{E3C694B0-7FFF-4219-992B-E2F46F3F171F}" type="presOf" srcId="{1BC8C604-7FFC-49BB-94B6-62729A05507D}" destId="{1A2B2645-A3F0-4672-93C0-CB9E9060D093}" srcOrd="0" destOrd="0" presId="urn:microsoft.com/office/officeart/2005/8/layout/chevron1"/>
    <dgm:cxn modelId="{93B30285-1024-499F-BABF-015662DE2C18}" type="presOf" srcId="{DF9559E3-9598-4C65-AC03-57968AC59E93}" destId="{5427747F-5FEF-4556-9BC3-FD1F5F64726E}" srcOrd="0" destOrd="0" presId="urn:microsoft.com/office/officeart/2005/8/layout/chevron1"/>
    <dgm:cxn modelId="{EB1F4CAB-FB51-431A-9DA9-3476CFA8A0F1}" type="presParOf" srcId="{1A2B2645-A3F0-4672-93C0-CB9E9060D093}" destId="{5427747F-5FEF-4556-9BC3-FD1F5F64726E}" srcOrd="0" destOrd="0" presId="urn:microsoft.com/office/officeart/2005/8/layout/chevron1"/>
    <dgm:cxn modelId="{9066DBE5-137B-491B-829D-6CF10F70B27E}" type="presParOf" srcId="{1A2B2645-A3F0-4672-93C0-CB9E9060D093}" destId="{89FE8435-D5CF-4F70-A25C-2C4BFF8E390F}" srcOrd="1" destOrd="0" presId="urn:microsoft.com/office/officeart/2005/8/layout/chevron1"/>
    <dgm:cxn modelId="{D7321F29-A1CE-423F-9472-844519CADD79}" type="presParOf" srcId="{1A2B2645-A3F0-4672-93C0-CB9E9060D093}" destId="{561651BA-7FEE-4DBE-9DC5-BD2656798E07}" srcOrd="2" destOrd="0" presId="urn:microsoft.com/office/officeart/2005/8/layout/chevron1"/>
    <dgm:cxn modelId="{09978845-9202-42AB-8325-ECDA7517F7E6}" type="presParOf" srcId="{1A2B2645-A3F0-4672-93C0-CB9E9060D093}" destId="{FDABA6B6-27CE-4A2B-93E7-5E9E77A6FA79}" srcOrd="3" destOrd="0" presId="urn:microsoft.com/office/officeart/2005/8/layout/chevron1"/>
    <dgm:cxn modelId="{9240A559-8514-4333-A55B-F4BACE9A0CE3}" type="presParOf" srcId="{1A2B2645-A3F0-4672-93C0-CB9E9060D093}" destId="{3577CDE2-5B6B-4D3F-8D5A-A9902D3C742A}" srcOrd="4" destOrd="0" presId="urn:microsoft.com/office/officeart/2005/8/layout/chevron1"/>
    <dgm:cxn modelId="{98973A8A-07B3-4C56-AB89-09B11875C921}" type="presParOf" srcId="{1A2B2645-A3F0-4672-93C0-CB9E9060D093}" destId="{013C0351-ED00-42AC-9ECB-9153C83D9638}" srcOrd="5" destOrd="0" presId="urn:microsoft.com/office/officeart/2005/8/layout/chevron1"/>
    <dgm:cxn modelId="{07AAD24C-BF35-4D10-A2F3-242F6AB57FC4}" type="presParOf" srcId="{1A2B2645-A3F0-4672-93C0-CB9E9060D093}" destId="{0E05728B-B416-4483-9100-4A3A7AB75EEB}" srcOrd="6" destOrd="0" presId="urn:microsoft.com/office/officeart/2005/8/layout/chevron1"/>
    <dgm:cxn modelId="{D410F396-97EA-4A14-B924-C080DE9C6D96}" type="presParOf" srcId="{1A2B2645-A3F0-4672-93C0-CB9E9060D093}" destId="{8FC8153D-09B2-46ED-8713-26B67AAFF36B}" srcOrd="7" destOrd="0" presId="urn:microsoft.com/office/officeart/2005/8/layout/chevron1"/>
    <dgm:cxn modelId="{641E157B-2BA2-4E62-AE3E-4A0F42B49E7A}" type="presParOf" srcId="{1A2B2645-A3F0-4672-93C0-CB9E9060D093}" destId="{C6CC21A1-DF46-41F0-8DC7-217C2E64BF1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C8C604-7FFC-49BB-94B6-62729A05507D}" type="doc">
      <dgm:prSet loTypeId="urn:microsoft.com/office/officeart/2005/8/layout/chevron1" loCatId="process" qsTypeId="urn:microsoft.com/office/officeart/2005/8/quickstyle/simple3" qsCatId="simple" csTypeId="urn:microsoft.com/office/officeart/2005/8/colors/colorful4" csCatId="colorful" phldr="1"/>
      <dgm:spPr/>
    </dgm:pt>
    <dgm:pt modelId="{52513C97-B9A0-4D3D-8506-0859B39BCCCF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задания</a:t>
          </a:r>
        </a:p>
      </dgm:t>
    </dgm:pt>
    <dgm:pt modelId="{0C5832A1-9055-482D-9F9B-B97F7F8C872B}" type="parTrans" cxnId="{ACCA8149-8D2A-4316-9369-73B005C0ACF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227637-85DE-4F56-BE76-8BBE216EAE80}" type="sibTrans" cxnId="{ACCA8149-8D2A-4316-9369-73B005C0ACF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2C50FC-EF93-42D6-A8A9-E14FF12A71CE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Механизм обратной связи</a:t>
          </a:r>
        </a:p>
      </dgm:t>
    </dgm:pt>
    <dgm:pt modelId="{412E7F88-FE27-4818-95BD-919CBF6CF40F}" type="parTrans" cxnId="{CCD999A3-178D-461E-9963-83F763C36250}">
      <dgm:prSet/>
      <dgm:spPr/>
      <dgm:t>
        <a:bodyPr/>
        <a:lstStyle/>
        <a:p>
          <a:endParaRPr lang="ru-RU" sz="1400" b="1"/>
        </a:p>
      </dgm:t>
    </dgm:pt>
    <dgm:pt modelId="{E81C44F0-44E4-43BC-85D1-1BFD7D973F37}" type="sibTrans" cxnId="{CCD999A3-178D-461E-9963-83F763C36250}">
      <dgm:prSet/>
      <dgm:spPr/>
      <dgm:t>
        <a:bodyPr/>
        <a:lstStyle/>
        <a:p>
          <a:endParaRPr lang="ru-RU" sz="1400" b="1"/>
        </a:p>
      </dgm:t>
    </dgm:pt>
    <dgm:pt modelId="{6243A4BC-3DD1-400D-8C4C-14EEEF5D60B8}">
      <dgm:prSet phldrT="[Текст]"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результата</a:t>
          </a:r>
        </a:p>
      </dgm:t>
    </dgm:pt>
    <dgm:pt modelId="{07141545-6DA3-4877-88EF-DA2E85393BF9}" type="parTrans" cxnId="{947522DA-C2EC-4A68-B3B4-8A0D475567F1}">
      <dgm:prSet/>
      <dgm:spPr/>
      <dgm:t>
        <a:bodyPr/>
        <a:lstStyle/>
        <a:p>
          <a:endParaRPr lang="ru-RU" sz="1400" b="1"/>
        </a:p>
      </dgm:t>
    </dgm:pt>
    <dgm:pt modelId="{0AD1F2CB-7239-47D5-9FE2-6F2BE7863EB2}" type="sibTrans" cxnId="{947522DA-C2EC-4A68-B3B4-8A0D475567F1}">
      <dgm:prSet/>
      <dgm:spPr/>
      <dgm:t>
        <a:bodyPr/>
        <a:lstStyle/>
        <a:p>
          <a:endParaRPr lang="ru-RU" sz="1400" b="1"/>
        </a:p>
      </dgm:t>
    </dgm:pt>
    <dgm:pt modelId="{13BFA63D-AC6C-4430-BBB6-BC9D1D05E199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подробной инструкции                    к уроку </a:t>
          </a:r>
          <a:endParaRPr lang="ru-RU" sz="1400" dirty="0"/>
        </a:p>
      </dgm:t>
    </dgm:pt>
    <dgm:pt modelId="{1D75E9CF-6EF2-4D43-A298-9BACEFAB54B8}" type="parTrans" cxnId="{4F71B325-D36A-4524-828D-58DAFFD00A21}">
      <dgm:prSet/>
      <dgm:spPr/>
      <dgm:t>
        <a:bodyPr/>
        <a:lstStyle/>
        <a:p>
          <a:endParaRPr lang="ru-RU" sz="1400"/>
        </a:p>
      </dgm:t>
    </dgm:pt>
    <dgm:pt modelId="{C5E8A96B-2E3A-4A2D-B538-AF84C39A8D4B}" type="sibTrans" cxnId="{4F71B325-D36A-4524-828D-58DAFFD00A21}">
      <dgm:prSet/>
      <dgm:spPr/>
      <dgm:t>
        <a:bodyPr/>
        <a:lstStyle/>
        <a:p>
          <a:endParaRPr lang="ru-RU" sz="1400"/>
        </a:p>
      </dgm:t>
    </dgm:pt>
    <dgm:pt modelId="{7A94873B-0613-41B5-8F5E-A9D41817638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Работы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 ЦОР</a:t>
          </a:r>
        </a:p>
      </dgm:t>
    </dgm:pt>
    <dgm:pt modelId="{3180A0C7-62B3-4C66-BA00-9DA3E23E3FDD}" type="parTrans" cxnId="{33DEE06A-3672-46C1-8A20-FA0A70EEC1B9}">
      <dgm:prSet/>
      <dgm:spPr/>
      <dgm:t>
        <a:bodyPr/>
        <a:lstStyle/>
        <a:p>
          <a:endParaRPr lang="ru-RU" sz="1400"/>
        </a:p>
      </dgm:t>
    </dgm:pt>
    <dgm:pt modelId="{C91D1DD2-E1CB-453E-B482-8EA5F37918A0}" type="sibTrans" cxnId="{33DEE06A-3672-46C1-8A20-FA0A70EEC1B9}">
      <dgm:prSet/>
      <dgm:spPr/>
      <dgm:t>
        <a:bodyPr/>
        <a:lstStyle/>
        <a:p>
          <a:endParaRPr lang="ru-RU" sz="1400"/>
        </a:p>
      </dgm:t>
    </dgm:pt>
    <dgm:pt modelId="{1A2B2645-A3F0-4672-93C0-CB9E9060D093}" type="pres">
      <dgm:prSet presAssocID="{1BC8C604-7FFC-49BB-94B6-62729A05507D}" presName="Name0" presStyleCnt="0">
        <dgm:presLayoutVars>
          <dgm:dir/>
          <dgm:animLvl val="lvl"/>
          <dgm:resizeHandles val="exact"/>
        </dgm:presLayoutVars>
      </dgm:prSet>
      <dgm:spPr/>
    </dgm:pt>
    <dgm:pt modelId="{8674A8D8-5AFD-4C2D-8A8B-C25BB6508B6B}" type="pres">
      <dgm:prSet presAssocID="{13BFA63D-AC6C-4430-BBB6-BC9D1D05E199}" presName="parTxOnly" presStyleLbl="node1" presStyleIdx="0" presStyleCnt="5" custScaleX="110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1999D-4C83-4D82-AF9D-00D8CF69C90F}" type="pres">
      <dgm:prSet presAssocID="{C5E8A96B-2E3A-4A2D-B538-AF84C39A8D4B}" presName="parTxOnlySpace" presStyleCnt="0"/>
      <dgm:spPr/>
    </dgm:pt>
    <dgm:pt modelId="{3577CDE2-5B6B-4D3F-8D5A-A9902D3C742A}" type="pres">
      <dgm:prSet presAssocID="{52513C97-B9A0-4D3D-8506-0859B39BCCCF}" presName="parTxOnly" presStyleLbl="node1" presStyleIdx="1" presStyleCnt="5" custScaleX="102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C0351-ED00-42AC-9ECB-9153C83D9638}" type="pres">
      <dgm:prSet presAssocID="{DA227637-85DE-4F56-BE76-8BBE216EAE80}" presName="parTxOnlySpace" presStyleCnt="0"/>
      <dgm:spPr/>
    </dgm:pt>
    <dgm:pt modelId="{B3D729A2-8626-4790-896E-148535C570AD}" type="pres">
      <dgm:prSet presAssocID="{7A94873B-0613-41B5-8F5E-A9D41817638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7F6F4-FE23-4E88-A16B-C6416A773AB6}" type="pres">
      <dgm:prSet presAssocID="{C91D1DD2-E1CB-453E-B482-8EA5F37918A0}" presName="parTxOnlySpace" presStyleCnt="0"/>
      <dgm:spPr/>
    </dgm:pt>
    <dgm:pt modelId="{0E05728B-B416-4483-9100-4A3A7AB75EEB}" type="pres">
      <dgm:prSet presAssocID="{7F2C50FC-EF93-42D6-A8A9-E14FF12A71C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8153D-09B2-46ED-8713-26B67AAFF36B}" type="pres">
      <dgm:prSet presAssocID="{E81C44F0-44E4-43BC-85D1-1BFD7D973F37}" presName="parTxOnlySpace" presStyleCnt="0"/>
      <dgm:spPr/>
    </dgm:pt>
    <dgm:pt modelId="{C6CC21A1-DF46-41F0-8DC7-217C2E64BF15}" type="pres">
      <dgm:prSet presAssocID="{6243A4BC-3DD1-400D-8C4C-14EEEF5D60B8}" presName="parTxOnly" presStyleLbl="node1" presStyleIdx="4" presStyleCnt="5" custScaleX="97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D999A3-178D-461E-9963-83F763C36250}" srcId="{1BC8C604-7FFC-49BB-94B6-62729A05507D}" destId="{7F2C50FC-EF93-42D6-A8A9-E14FF12A71CE}" srcOrd="3" destOrd="0" parTransId="{412E7F88-FE27-4818-95BD-919CBF6CF40F}" sibTransId="{E81C44F0-44E4-43BC-85D1-1BFD7D973F37}"/>
    <dgm:cxn modelId="{ACCA8149-8D2A-4316-9369-73B005C0ACF2}" srcId="{1BC8C604-7FFC-49BB-94B6-62729A05507D}" destId="{52513C97-B9A0-4D3D-8506-0859B39BCCCF}" srcOrd="1" destOrd="0" parTransId="{0C5832A1-9055-482D-9F9B-B97F7F8C872B}" sibTransId="{DA227637-85DE-4F56-BE76-8BBE216EAE80}"/>
    <dgm:cxn modelId="{8BB7C8AF-061F-4190-B802-2D65754A02E8}" type="presOf" srcId="{52513C97-B9A0-4D3D-8506-0859B39BCCCF}" destId="{3577CDE2-5B6B-4D3F-8D5A-A9902D3C742A}" srcOrd="0" destOrd="0" presId="urn:microsoft.com/office/officeart/2005/8/layout/chevron1"/>
    <dgm:cxn modelId="{6F74FAA7-A6C6-4CE9-BCD0-D0905AA2A6EB}" type="presOf" srcId="{7A94873B-0613-41B5-8F5E-A9D418176382}" destId="{B3D729A2-8626-4790-896E-148535C570AD}" srcOrd="0" destOrd="0" presId="urn:microsoft.com/office/officeart/2005/8/layout/chevron1"/>
    <dgm:cxn modelId="{4F71B325-D36A-4524-828D-58DAFFD00A21}" srcId="{1BC8C604-7FFC-49BB-94B6-62729A05507D}" destId="{13BFA63D-AC6C-4430-BBB6-BC9D1D05E199}" srcOrd="0" destOrd="0" parTransId="{1D75E9CF-6EF2-4D43-A298-9BACEFAB54B8}" sibTransId="{C5E8A96B-2E3A-4A2D-B538-AF84C39A8D4B}"/>
    <dgm:cxn modelId="{9E736173-F781-4F22-97EE-89673F8582A1}" type="presOf" srcId="{1BC8C604-7FFC-49BB-94B6-62729A05507D}" destId="{1A2B2645-A3F0-4672-93C0-CB9E9060D093}" srcOrd="0" destOrd="0" presId="urn:microsoft.com/office/officeart/2005/8/layout/chevron1"/>
    <dgm:cxn modelId="{5F65F784-6FEA-41AB-A7A5-32346DAE58EC}" type="presOf" srcId="{13BFA63D-AC6C-4430-BBB6-BC9D1D05E199}" destId="{8674A8D8-5AFD-4C2D-8A8B-C25BB6508B6B}" srcOrd="0" destOrd="0" presId="urn:microsoft.com/office/officeart/2005/8/layout/chevron1"/>
    <dgm:cxn modelId="{33DEE06A-3672-46C1-8A20-FA0A70EEC1B9}" srcId="{1BC8C604-7FFC-49BB-94B6-62729A05507D}" destId="{7A94873B-0613-41B5-8F5E-A9D418176382}" srcOrd="2" destOrd="0" parTransId="{3180A0C7-62B3-4C66-BA00-9DA3E23E3FDD}" sibTransId="{C91D1DD2-E1CB-453E-B482-8EA5F37918A0}"/>
    <dgm:cxn modelId="{947522DA-C2EC-4A68-B3B4-8A0D475567F1}" srcId="{1BC8C604-7FFC-49BB-94B6-62729A05507D}" destId="{6243A4BC-3DD1-400D-8C4C-14EEEF5D60B8}" srcOrd="4" destOrd="0" parTransId="{07141545-6DA3-4877-88EF-DA2E85393BF9}" sibTransId="{0AD1F2CB-7239-47D5-9FE2-6F2BE7863EB2}"/>
    <dgm:cxn modelId="{09D87562-D274-4171-BDA0-62577C5F4EC2}" type="presOf" srcId="{7F2C50FC-EF93-42D6-A8A9-E14FF12A71CE}" destId="{0E05728B-B416-4483-9100-4A3A7AB75EEB}" srcOrd="0" destOrd="0" presId="urn:microsoft.com/office/officeart/2005/8/layout/chevron1"/>
    <dgm:cxn modelId="{28EFF9B0-76DA-4AD0-B677-741C9ADD104F}" type="presOf" srcId="{6243A4BC-3DD1-400D-8C4C-14EEEF5D60B8}" destId="{C6CC21A1-DF46-41F0-8DC7-217C2E64BF15}" srcOrd="0" destOrd="0" presId="urn:microsoft.com/office/officeart/2005/8/layout/chevron1"/>
    <dgm:cxn modelId="{3E16042C-66E6-42DA-BD73-DE49734FE857}" type="presParOf" srcId="{1A2B2645-A3F0-4672-93C0-CB9E9060D093}" destId="{8674A8D8-5AFD-4C2D-8A8B-C25BB6508B6B}" srcOrd="0" destOrd="0" presId="urn:microsoft.com/office/officeart/2005/8/layout/chevron1"/>
    <dgm:cxn modelId="{615CB530-6A4B-4268-B5D1-927F239A3FE1}" type="presParOf" srcId="{1A2B2645-A3F0-4672-93C0-CB9E9060D093}" destId="{9AC1999D-4C83-4D82-AF9D-00D8CF69C90F}" srcOrd="1" destOrd="0" presId="urn:microsoft.com/office/officeart/2005/8/layout/chevron1"/>
    <dgm:cxn modelId="{71B9A564-0802-48AF-A4E1-3E3B31EF1EAB}" type="presParOf" srcId="{1A2B2645-A3F0-4672-93C0-CB9E9060D093}" destId="{3577CDE2-5B6B-4D3F-8D5A-A9902D3C742A}" srcOrd="2" destOrd="0" presId="urn:microsoft.com/office/officeart/2005/8/layout/chevron1"/>
    <dgm:cxn modelId="{CA481BAB-883C-45BA-A738-C986B879B807}" type="presParOf" srcId="{1A2B2645-A3F0-4672-93C0-CB9E9060D093}" destId="{013C0351-ED00-42AC-9ECB-9153C83D9638}" srcOrd="3" destOrd="0" presId="urn:microsoft.com/office/officeart/2005/8/layout/chevron1"/>
    <dgm:cxn modelId="{E12F5869-5070-4BFB-A28B-14887DFF59A7}" type="presParOf" srcId="{1A2B2645-A3F0-4672-93C0-CB9E9060D093}" destId="{B3D729A2-8626-4790-896E-148535C570AD}" srcOrd="4" destOrd="0" presId="urn:microsoft.com/office/officeart/2005/8/layout/chevron1"/>
    <dgm:cxn modelId="{3E245B6F-A003-490B-A2B9-D37AA201E94A}" type="presParOf" srcId="{1A2B2645-A3F0-4672-93C0-CB9E9060D093}" destId="{F807F6F4-FE23-4E88-A16B-C6416A773AB6}" srcOrd="5" destOrd="0" presId="urn:microsoft.com/office/officeart/2005/8/layout/chevron1"/>
    <dgm:cxn modelId="{10BEE8AF-EA8C-45EA-9AAC-21435EE97891}" type="presParOf" srcId="{1A2B2645-A3F0-4672-93C0-CB9E9060D093}" destId="{0E05728B-B416-4483-9100-4A3A7AB75EEB}" srcOrd="6" destOrd="0" presId="urn:microsoft.com/office/officeart/2005/8/layout/chevron1"/>
    <dgm:cxn modelId="{2D9150D9-A980-4472-AA21-FE412230DC38}" type="presParOf" srcId="{1A2B2645-A3F0-4672-93C0-CB9E9060D093}" destId="{8FC8153D-09B2-46ED-8713-26B67AAFF36B}" srcOrd="7" destOrd="0" presId="urn:microsoft.com/office/officeart/2005/8/layout/chevron1"/>
    <dgm:cxn modelId="{C8F96818-A60C-411C-9885-436E486DD8FD}" type="presParOf" srcId="{1A2B2645-A3F0-4672-93C0-CB9E9060D093}" destId="{C6CC21A1-DF46-41F0-8DC7-217C2E64BF1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FE9C5103-A418-4F29-A6DB-A652C5E3A811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5463"/>
            <a:ext cx="86121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6C970327-C169-431A-997A-537594445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96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0327-C169-431A-997A-537594445E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1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0327-C169-431A-997A-537594445E6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6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C534697-D5E4-469A-AD69-EC2E329E3E7C}" type="slidenum">
              <a:rPr lang="ru-RU" altLang="ru-RU" sz="1200" b="0"/>
              <a:pPr/>
              <a:t>5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325113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5E7A524-3373-4F85-876E-5A1EC330F57D}" type="slidenum">
              <a:rPr lang="ru-RU" altLang="ru-RU" sz="1200" b="0"/>
              <a:pPr/>
              <a:t>6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3786320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5FB7BAD-CF6D-4DDC-849E-0EA31EB93F25}" type="slidenum">
              <a:rPr lang="ru-RU" altLang="ru-RU" sz="1200" b="0"/>
              <a:pPr/>
              <a:t>7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353753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5E7A524-3373-4F85-876E-5A1EC330F57D}" type="slidenum">
              <a:rPr lang="ru-RU" altLang="ru-RU" sz="1200" b="0"/>
              <a:pPr/>
              <a:t>10</a:t>
            </a:fld>
            <a:endParaRPr lang="ru-RU" altLang="ru-RU" sz="1200" b="0"/>
          </a:p>
        </p:txBody>
      </p:sp>
    </p:spTree>
    <p:extLst>
      <p:ext uri="{BB962C8B-B14F-4D97-AF65-F5344CB8AC3E}">
        <p14:creationId xmlns:p14="http://schemas.microsoft.com/office/powerpoint/2010/main" val="261357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80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73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16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12172493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4"/>
            <a:ext cx="12172493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8" y="2869"/>
            <a:ext cx="10753195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097493" y="6381331"/>
            <a:ext cx="3052064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25.03.2020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102373" y="43513"/>
            <a:ext cx="1097086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1"/>
            <a:ext cx="12172493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51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95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53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08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260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0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39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4A80E-DE39-4994-8DEB-318421320BA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7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4A80E-DE39-4994-8DEB-318421320BA3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D3B5-F1FE-400D-BDA2-2391600589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29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20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27051" y="4572001"/>
            <a:ext cx="11330516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ru-RU" altLang="ru-RU" sz="20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altLang="ru-RU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5672138"/>
            <a:ext cx="12192000" cy="1200150"/>
          </a:xfrm>
          <a:prstGeom prst="rect">
            <a:avLst/>
          </a:prstGeom>
          <a:solidFill>
            <a:srgbClr val="B7C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ГБОУ «Институт развития образования» Краснодарского края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www.iro23.ru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e-mail: post@iro23.ru               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тел.: +7 (861) 232-85-78</a:t>
            </a:r>
            <a:endParaRPr lang="en-US" altLang="ru-RU" sz="180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4463819" y="3068960"/>
            <a:ext cx="8477267" cy="4286256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</p:spPr>
      </p:pic>
      <p:sp>
        <p:nvSpPr>
          <p:cNvPr id="9" name="TextBox 8"/>
          <p:cNvSpPr txBox="1"/>
          <p:nvPr/>
        </p:nvSpPr>
        <p:spPr>
          <a:xfrm>
            <a:off x="965200" y="1574800"/>
            <a:ext cx="1023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Организационно-методическое обеспечение образовательной деятельности 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использованием электронного обучения </a:t>
            </a:r>
          </a:p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дистанционных образовательных технологий</a:t>
            </a: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5888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02335" y="4397217"/>
            <a:ext cx="4383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Проректор по учебной </a:t>
            </a:r>
            <a:r>
              <a:rPr lang="ru-RU" sz="2400" dirty="0" err="1">
                <a:solidFill>
                  <a:srgbClr val="002060"/>
                </a:solidFill>
              </a:rPr>
              <a:t>работе,к.п.н.,доцент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Терновая Людмила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10041690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232695" y="1"/>
            <a:ext cx="10959306" cy="927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 flipH="1">
            <a:off x="1703388" y="4508500"/>
            <a:ext cx="896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000375" y="69215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2402473" y="178923"/>
            <a:ext cx="784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Телефоны «Горячей линии" </a:t>
            </a:r>
          </a:p>
        </p:txBody>
      </p:sp>
      <p:pic>
        <p:nvPicPr>
          <p:cNvPr id="12" name="Изображение 11" descr="aofj zm yewelfmdzqxipx vevqrofmob 2_s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005263"/>
            <a:ext cx="2665413" cy="2311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3" descr="9f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005263"/>
            <a:ext cx="2808288" cy="23034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Изображение 9" descr="13001332_266460080356964_5633361968957296064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4005263"/>
            <a:ext cx="27368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" y="-6887"/>
            <a:ext cx="1169778" cy="11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" y="1112921"/>
            <a:ext cx="1219199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  <a:tab pos="629412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Телефоны "горячей линии" по вопросам организации обучения с применением электронного обучения и дистанционных образовательных технологий: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(МОУО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ОО) – Шлык Марина Федоровна,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(861) 232-29-45;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техническое </a:t>
            </a: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Серченко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Виталий Викторович, </a:t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(861) 260-27-54, (967) 654-66-65.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34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1620" y="-6886"/>
            <a:ext cx="10150380" cy="988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взаимодействия при реализации электронного обучения и дистанционных образовательных технологий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общеобразовательных организациях  Краснодарского края</a:t>
            </a:r>
          </a:p>
        </p:txBody>
      </p:sp>
      <p:graphicFrame>
        <p:nvGraphicFramePr>
          <p:cNvPr id="80" name="Схема 79"/>
          <p:cNvGraphicFramePr/>
          <p:nvPr>
            <p:extLst>
              <p:ext uri="{D42A27DB-BD31-4B8C-83A1-F6EECF244321}">
                <p14:modId xmlns:p14="http://schemas.microsoft.com/office/powerpoint/2010/main" val="347353656"/>
              </p:ext>
            </p:extLst>
          </p:nvPr>
        </p:nvGraphicFramePr>
        <p:xfrm>
          <a:off x="0" y="2910666"/>
          <a:ext cx="9100457" cy="868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3" name="Скругленный прямоугольник 82"/>
          <p:cNvSpPr/>
          <p:nvPr/>
        </p:nvSpPr>
        <p:spPr>
          <a:xfrm>
            <a:off x="9198250" y="1188382"/>
            <a:ext cx="2499420" cy="727302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2790700" y="2163385"/>
            <a:ext cx="4595749" cy="453084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707573" y="4377315"/>
            <a:ext cx="4762005" cy="453084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ОБУЧАЮЩИЙСЯ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2" name="Схема 81"/>
          <p:cNvGraphicFramePr/>
          <p:nvPr>
            <p:extLst>
              <p:ext uri="{D42A27DB-BD31-4B8C-83A1-F6EECF244321}">
                <p14:modId xmlns:p14="http://schemas.microsoft.com/office/powerpoint/2010/main" val="865937422"/>
              </p:ext>
            </p:extLst>
          </p:nvPr>
        </p:nvGraphicFramePr>
        <p:xfrm>
          <a:off x="0" y="5485235"/>
          <a:ext cx="8932236" cy="1049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9" name="Группа 88"/>
          <p:cNvGrpSpPr/>
          <p:nvPr/>
        </p:nvGrpSpPr>
        <p:grpSpPr>
          <a:xfrm>
            <a:off x="9026012" y="2062782"/>
            <a:ext cx="3008671" cy="4795217"/>
            <a:chOff x="13090891" y="1727302"/>
            <a:chExt cx="1802127" cy="4076779"/>
          </a:xfrm>
        </p:grpSpPr>
        <p:sp>
          <p:nvSpPr>
            <p:cNvPr id="90" name="Полилиния 89"/>
            <p:cNvSpPr/>
            <p:nvPr/>
          </p:nvSpPr>
          <p:spPr>
            <a:xfrm>
              <a:off x="13090891" y="1727302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8432" tIns="16002" rIns="376427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Получение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информации </a:t>
              </a:r>
            </a:p>
          </p:txBody>
        </p:sp>
        <p:sp>
          <p:nvSpPr>
            <p:cNvPr id="91" name="Полилиния 90"/>
            <p:cNvSpPr/>
            <p:nvPr/>
          </p:nvSpPr>
          <p:spPr>
            <a:xfrm>
              <a:off x="13090891" y="2566284"/>
              <a:ext cx="1802127" cy="720851"/>
            </a:xfrm>
            <a:custGeom>
              <a:avLst/>
              <a:gdLst>
                <a:gd name="connsiteX0" fmla="*/ 0 w 2278069"/>
                <a:gd name="connsiteY0" fmla="*/ 0 h 720851"/>
                <a:gd name="connsiteX1" fmla="*/ 1917644 w 2278069"/>
                <a:gd name="connsiteY1" fmla="*/ 0 h 720851"/>
                <a:gd name="connsiteX2" fmla="*/ 2278069 w 2278069"/>
                <a:gd name="connsiteY2" fmla="*/ 360426 h 720851"/>
                <a:gd name="connsiteX3" fmla="*/ 1917644 w 2278069"/>
                <a:gd name="connsiteY3" fmla="*/ 720851 h 720851"/>
                <a:gd name="connsiteX4" fmla="*/ 0 w 2278069"/>
                <a:gd name="connsiteY4" fmla="*/ 720851 h 720851"/>
                <a:gd name="connsiteX5" fmla="*/ 360426 w 2278069"/>
                <a:gd name="connsiteY5" fmla="*/ 360426 h 720851"/>
                <a:gd name="connsiteX6" fmla="*/ 0 w 2278069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8069" h="720851">
                  <a:moveTo>
                    <a:pt x="0" y="0"/>
                  </a:moveTo>
                  <a:lnTo>
                    <a:pt x="1917644" y="0"/>
                  </a:lnTo>
                  <a:lnTo>
                    <a:pt x="2278069" y="360426"/>
                  </a:lnTo>
                  <a:lnTo>
                    <a:pt x="1917644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1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4432" tIns="14669" rIns="375094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условий</a:t>
              </a:r>
            </a:p>
          </p:txBody>
        </p:sp>
        <p:sp>
          <p:nvSpPr>
            <p:cNvPr id="92" name="Полилиния 91"/>
            <p:cNvSpPr/>
            <p:nvPr/>
          </p:nvSpPr>
          <p:spPr>
            <a:xfrm>
              <a:off x="13090891" y="3405266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1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8432" tIns="16002" rIns="376427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Родительский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контроль</a:t>
              </a:r>
              <a:endParaRPr lang="ru-RU" sz="14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Полилиния 92"/>
            <p:cNvSpPr/>
            <p:nvPr/>
          </p:nvSpPr>
          <p:spPr>
            <a:xfrm>
              <a:off x="13090891" y="4244248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7796769"/>
                <a:satOff val="-35976"/>
                <a:lumOff val="1324"/>
                <a:alphaOff val="0"/>
              </a:schemeClr>
            </a:fillRef>
            <a:effectRef idx="1">
              <a:schemeClr val="accent4">
                <a:hueOff val="7796769"/>
                <a:satOff val="-35976"/>
                <a:lumOff val="132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4432" tIns="14669" rIns="375094" bIns="14669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Совместная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деятельность</a:t>
              </a:r>
            </a:p>
          </p:txBody>
        </p:sp>
        <p:sp>
          <p:nvSpPr>
            <p:cNvPr id="94" name="Полилиния 93"/>
            <p:cNvSpPr/>
            <p:nvPr/>
          </p:nvSpPr>
          <p:spPr>
            <a:xfrm>
              <a:off x="13090891" y="5083230"/>
              <a:ext cx="1802127" cy="720851"/>
            </a:xfrm>
            <a:custGeom>
              <a:avLst/>
              <a:gdLst>
                <a:gd name="connsiteX0" fmla="*/ 0 w 1802127"/>
                <a:gd name="connsiteY0" fmla="*/ 0 h 720851"/>
                <a:gd name="connsiteX1" fmla="*/ 1441702 w 1802127"/>
                <a:gd name="connsiteY1" fmla="*/ 0 h 720851"/>
                <a:gd name="connsiteX2" fmla="*/ 1802127 w 1802127"/>
                <a:gd name="connsiteY2" fmla="*/ 360426 h 720851"/>
                <a:gd name="connsiteX3" fmla="*/ 1441702 w 1802127"/>
                <a:gd name="connsiteY3" fmla="*/ 720851 h 720851"/>
                <a:gd name="connsiteX4" fmla="*/ 0 w 1802127"/>
                <a:gd name="connsiteY4" fmla="*/ 720851 h 720851"/>
                <a:gd name="connsiteX5" fmla="*/ 360426 w 1802127"/>
                <a:gd name="connsiteY5" fmla="*/ 360426 h 720851"/>
                <a:gd name="connsiteX6" fmla="*/ 0 w 1802127"/>
                <a:gd name="connsiteY6" fmla="*/ 0 h 72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2127" h="720851">
                  <a:moveTo>
                    <a:pt x="0" y="0"/>
                  </a:moveTo>
                  <a:lnTo>
                    <a:pt x="1441702" y="0"/>
                  </a:lnTo>
                  <a:lnTo>
                    <a:pt x="1802127" y="360426"/>
                  </a:lnTo>
                  <a:lnTo>
                    <a:pt x="1441702" y="720851"/>
                  </a:lnTo>
                  <a:lnTo>
                    <a:pt x="0" y="720851"/>
                  </a:lnTo>
                  <a:lnTo>
                    <a:pt x="360426" y="360426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4432" tIns="14669" rIns="375094" bIns="14669" numCol="1" spcCol="1270" anchor="ctr" anchorCtr="0">
              <a:noAutofit/>
            </a:bodyPr>
            <a:lstStyle/>
            <a:p>
              <a:pPr lvl="0" algn="ctr" defTabSz="488950">
                <a:spcBef>
                  <a:spcPct val="0"/>
                </a:spcBef>
              </a:pPr>
              <a:r>
                <a:rPr lang="ru-RU" sz="1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Получение виртуальных консультаций </a:t>
              </a:r>
            </a:p>
            <a:p>
              <a:pPr lvl="0" algn="ctr" defTabSz="488950">
                <a:spcBef>
                  <a:spcPct val="0"/>
                </a:spcBef>
              </a:pPr>
              <a:r>
                <a:rPr lang="ru-RU" sz="105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(классный руководитель, социальная служба школы)</a:t>
              </a:r>
            </a:p>
          </p:txBody>
        </p:sp>
      </p:grpSp>
      <p:pic>
        <p:nvPicPr>
          <p:cNvPr id="95" name="Рисунок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4" y="0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09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7280" y="1968"/>
            <a:ext cx="11108746" cy="5531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solidFill>
                  <a:srgbClr val="002060"/>
                </a:solidFill>
                <a:cs typeface="Arial" panose="020B0604020202020204" pitchFamily="34" charset="0"/>
              </a:rPr>
              <a:t>Ресурсы электронного обучения и дистанционных образовательных технологий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6268" y="737156"/>
            <a:ext cx="7701775" cy="59938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dirty="0" err="1"/>
              <a:t>Оффлайн</a:t>
            </a:r>
            <a:endParaRPr lang="ru-RU" sz="3200" dirty="0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1" y="1856099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662" y="1695054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543" y="1828643"/>
            <a:ext cx="2125967" cy="164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084" y="3974628"/>
            <a:ext cx="866715" cy="86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7"/>
          <a:stretch/>
        </p:blipFill>
        <p:spPr>
          <a:xfrm>
            <a:off x="707781" y="5333262"/>
            <a:ext cx="3358376" cy="975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9347" y="4898380"/>
            <a:ext cx="3487214" cy="1542422"/>
          </a:xfrm>
          <a:prstGeom prst="rect">
            <a:avLst/>
          </a:prstGeom>
        </p:spPr>
      </p:pic>
      <p:sp>
        <p:nvSpPr>
          <p:cNvPr id="86" name="Скругленный прямоугольник 85"/>
          <p:cNvSpPr/>
          <p:nvPr/>
        </p:nvSpPr>
        <p:spPr>
          <a:xfrm>
            <a:off x="8093207" y="737156"/>
            <a:ext cx="3773186" cy="59938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3200" dirty="0"/>
              <a:t>Онлайн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81" y="1535908"/>
            <a:ext cx="243363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officejo.com/wp-content/uploads/2019/07/564502-microsoft-teams-logo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062" y="2259321"/>
            <a:ext cx="3079342" cy="17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7817" y="3458745"/>
            <a:ext cx="2515088" cy="2515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110" y="2541613"/>
            <a:ext cx="4384105" cy="2437447"/>
          </a:xfrm>
          <a:prstGeom prst="rect">
            <a:avLst/>
          </a:prstGeom>
        </p:spPr>
      </p:pic>
      <p:pic>
        <p:nvPicPr>
          <p:cNvPr id="1030" name="Picture 6" descr="https://yt3.ggpht.com/a/AGF-l7-94gvv6J3mbvV2hHoQQgi5ShGi0uJV4t4VUg=s900-c-k-c0xffffffff-no-rj-mo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1" b="42614"/>
          <a:stretch/>
        </p:blipFill>
        <p:spPr bwMode="auto">
          <a:xfrm>
            <a:off x="428685" y="4106888"/>
            <a:ext cx="4348112" cy="101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oschool53.ru/upload/iblock/017/01739efdee649236ff099b60ba33f20c.pn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75" y="792569"/>
            <a:ext cx="2066447" cy="206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barvikha.odinedu.ru/upload/iblock/f87/f87d1c3d67cd24760fc5d0c236090b5d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799" y="2974407"/>
            <a:ext cx="2437868" cy="14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9234" cy="94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80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154" y="-11796"/>
            <a:ext cx="11120846" cy="8338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Учитель выставляет в электронный журнал отметки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просмотр доступен ученикам и родителям </a:t>
            </a:r>
          </a:p>
        </p:txBody>
      </p:sp>
      <p:pic>
        <p:nvPicPr>
          <p:cNvPr id="2050" name="Picture 2" descr="Картинки по запросу &quot;сетевой город краснодарский кра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58003"/>
            <a:ext cx="3993505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487" y="3032125"/>
            <a:ext cx="5324475" cy="35242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631" y="1077618"/>
            <a:ext cx="7318369" cy="3666331"/>
          </a:xfrm>
          <a:prstGeom prst="rect">
            <a:avLst/>
          </a:prstGeo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96"/>
            <a:ext cx="1071154" cy="107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053737" y="665"/>
            <a:ext cx="11138264" cy="5266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altLang="ru-RU" sz="2800" dirty="0">
                <a:solidFill>
                  <a:srgbClr val="002060"/>
                </a:solidFill>
                <a:latin typeface="+mn-lt"/>
              </a:rPr>
              <a:t>Система дистанционного образования Кубани</a:t>
            </a:r>
          </a:p>
        </p:txBody>
      </p:sp>
      <p:pic>
        <p:nvPicPr>
          <p:cNvPr id="23555" name="Изображение 2" descr="Снимок экрана 2019-02-18 в 12.24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01" y="2366284"/>
            <a:ext cx="12954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Изображение 1" descr="Снимок экрана 2019-02-18 в 12.24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439" y="3013983"/>
            <a:ext cx="1223962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Изображение 3" descr="Снимок экрана 2019-02-18 в 12.24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40" y="3590246"/>
            <a:ext cx="1296987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4931252" y="5246008"/>
            <a:ext cx="3152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Сергеева Светлана Александровна, </a:t>
            </a:r>
          </a:p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18, Приморско-Ахтарский р-н</a:t>
            </a:r>
          </a:p>
        </p:txBody>
      </p:sp>
      <p:pic>
        <p:nvPicPr>
          <p:cNvPr id="23559" name="Изображение 5" descr="Снимок экрана 2019-02-18 в 12.29.2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23" y="810081"/>
            <a:ext cx="11080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Box 6"/>
          <p:cNvSpPr txBox="1">
            <a:spLocks noChangeArrowheads="1"/>
          </p:cNvSpPr>
          <p:nvPr/>
        </p:nvSpPr>
        <p:spPr bwMode="auto">
          <a:xfrm>
            <a:off x="7653022" y="3689806"/>
            <a:ext cx="25106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Побережная Татьяна Геннадьевна,  </a:t>
            </a:r>
          </a:p>
          <a:p>
            <a:r>
              <a:rPr lang="ru-RU" altLang="ru-RU" sz="110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МОБУ СОШ № 82, г. Сочи</a:t>
            </a:r>
          </a:p>
        </p:txBody>
      </p:sp>
      <p:pic>
        <p:nvPicPr>
          <p:cNvPr id="23561" name="Изображение 7" descr="Снимок экрана 2019-02-18 в 12.35.29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022" y="1457780"/>
            <a:ext cx="1073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Изображение 8" descr="Снимок экрана 2019-02-18 в 12.29.4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284" y="2034044"/>
            <a:ext cx="115093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Изображение 9" descr="Снимок экрана 2019-02-18 в 12.40.04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848" y="3102089"/>
            <a:ext cx="1079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Box 10"/>
          <p:cNvSpPr txBox="1">
            <a:spLocks noChangeArrowheads="1"/>
          </p:cNvSpPr>
          <p:nvPr/>
        </p:nvSpPr>
        <p:spPr bwMode="auto">
          <a:xfrm>
            <a:off x="8804753" y="4327677"/>
            <a:ext cx="22320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Резникова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Николаевна, МАОУ СОШ №3,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</a:p>
        </p:txBody>
      </p:sp>
      <p:pic>
        <p:nvPicPr>
          <p:cNvPr id="23565" name="Изображение 11" descr="Снимок экрана 2019-02-18 в 12.41.4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85" y="4626014"/>
            <a:ext cx="12954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6" name="TextBox 12"/>
          <p:cNvSpPr txBox="1">
            <a:spLocks noChangeArrowheads="1"/>
          </p:cNvSpPr>
          <p:nvPr/>
        </p:nvSpPr>
        <p:spPr bwMode="auto">
          <a:xfrm>
            <a:off x="2977267" y="6138901"/>
            <a:ext cx="24479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Васянович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Елена Ивановна, 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31, Крымский р-н</a:t>
            </a:r>
          </a:p>
        </p:txBody>
      </p:sp>
      <p:pic>
        <p:nvPicPr>
          <p:cNvPr id="23567" name="Изображение 13" descr="Снимок экрана 2019-02-18 в 12.45.37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105" y="1074833"/>
            <a:ext cx="1081087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Box 14"/>
          <p:cNvSpPr txBox="1">
            <a:spLocks noChangeArrowheads="1"/>
          </p:cNvSpPr>
          <p:nvPr/>
        </p:nvSpPr>
        <p:spPr bwMode="auto">
          <a:xfrm>
            <a:off x="9714844" y="2502014"/>
            <a:ext cx="2124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Ярошенко Ирина Анатольевна, МАОУ СОШ №3,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Брюховецкий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  <a:endParaRPr lang="ru-RU" altLang="ru-RU" dirty="0"/>
          </a:p>
        </p:txBody>
      </p:sp>
      <p:pic>
        <p:nvPicPr>
          <p:cNvPr id="23569" name="Изображение 15" descr="Снимок экрана 2019-02-18 в 12.57.54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004" y="5035682"/>
            <a:ext cx="12239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0" name="TextBox 16"/>
          <p:cNvSpPr txBox="1">
            <a:spLocks noChangeArrowheads="1"/>
          </p:cNvSpPr>
          <p:nvPr/>
        </p:nvSpPr>
        <p:spPr bwMode="auto">
          <a:xfrm>
            <a:off x="7128863" y="6077079"/>
            <a:ext cx="28797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Мухина Людмила Прокопьевна,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1, </a:t>
            </a:r>
            <a:r>
              <a:rPr lang="ru-RU" altLang="ru-RU" sz="11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Новопокровский</a:t>
            </a:r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р-н</a:t>
            </a:r>
          </a:p>
        </p:txBody>
      </p:sp>
      <p:pic>
        <p:nvPicPr>
          <p:cNvPr id="23571" name="Изображение 17" descr="Снимок экрана 2019-02-18 в 13.02.2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9" y="4463732"/>
            <a:ext cx="1439862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2" name="TextBox 18"/>
          <p:cNvSpPr txBox="1">
            <a:spLocks noChangeArrowheads="1"/>
          </p:cNvSpPr>
          <p:nvPr/>
        </p:nvSpPr>
        <p:spPr bwMode="auto">
          <a:xfrm>
            <a:off x="104609" y="6138902"/>
            <a:ext cx="2225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Филиппова Елена Михайловна,</a:t>
            </a:r>
          </a:p>
          <a:p>
            <a:r>
              <a:rPr lang="ru-RU" altLang="ru-RU" sz="11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МАОУ СОШ № 6, г.-к. Анапа</a:t>
            </a:r>
          </a:p>
        </p:txBody>
      </p:sp>
      <p:pic>
        <p:nvPicPr>
          <p:cNvPr id="22" name="Изображение 1" descr="Снимок экрана 2018-02-26 в 12.02.45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0" y="1067770"/>
            <a:ext cx="4269749" cy="303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9" y="0"/>
            <a:ext cx="949127" cy="94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8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232695" y="1"/>
            <a:ext cx="10959306" cy="927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 flipH="1">
            <a:off x="1703388" y="4508500"/>
            <a:ext cx="8964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000375" y="692151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Прямоугольник 2"/>
          <p:cNvSpPr>
            <a:spLocks noChangeArrowheads="1"/>
          </p:cNvSpPr>
          <p:nvPr/>
        </p:nvSpPr>
        <p:spPr bwMode="auto">
          <a:xfrm>
            <a:off x="696329" y="1902182"/>
            <a:ext cx="1097872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школьников, обучающихся по моделям дистанционного обучения (ежегодно)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координатора системы дистанционного образования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dirty="0" err="1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altLang="ru-RU" sz="20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педагогических работников базовых общеобразовательных организаций</a:t>
            </a:r>
            <a:r>
              <a:rPr lang="en-US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2000" dirty="0">
              <a:solidFill>
                <a:srgbClr val="1B67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ru-RU" altLang="ru-RU" sz="2000" dirty="0">
                <a:solidFill>
                  <a:srgbClr val="1B67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дополнительного образования Центра дистанционного образования.</a:t>
            </a:r>
            <a:endParaRPr lang="ru-RU" altLang="ru-RU" sz="2000" dirty="0">
              <a:solidFill>
                <a:srgbClr val="1B67BB"/>
              </a:solidFill>
            </a:endParaRPr>
          </a:p>
        </p:txBody>
      </p:sp>
      <p:sp>
        <p:nvSpPr>
          <p:cNvPr id="19461" name="Прямоугольник 3"/>
          <p:cNvSpPr>
            <a:spLocks noChangeArrowheads="1"/>
          </p:cNvSpPr>
          <p:nvPr/>
        </p:nvSpPr>
        <p:spPr bwMode="auto">
          <a:xfrm>
            <a:off x="2529251" y="86508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dirty="0">
                <a:latin typeface="+mn-lt"/>
              </a:rPr>
              <a:t>Информационно-технологическое обеспечение </a:t>
            </a:r>
            <a:r>
              <a:rPr lang="en-US" altLang="ru-RU" dirty="0">
                <a:latin typeface="+mn-lt"/>
              </a:rPr>
              <a:t/>
            </a:r>
            <a:br>
              <a:rPr lang="en-US" altLang="ru-RU" dirty="0">
                <a:latin typeface="+mn-lt"/>
              </a:rPr>
            </a:br>
            <a:r>
              <a:rPr lang="ru-RU" altLang="ru-RU" dirty="0">
                <a:latin typeface="+mn-lt"/>
              </a:rPr>
              <a:t>образовательной деятельности</a:t>
            </a:r>
          </a:p>
        </p:txBody>
      </p:sp>
      <p:pic>
        <p:nvPicPr>
          <p:cNvPr id="12" name="Изображение 11" descr="aofj zm yewelfmdzqxipx vevqrofmob 2_s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005263"/>
            <a:ext cx="2665413" cy="23114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3" descr="9f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005263"/>
            <a:ext cx="2808288" cy="23034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Изображение 9" descr="13001332_266460080356964_5633361968957296064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4005263"/>
            <a:ext cx="273685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" y="-6887"/>
            <a:ext cx="1169778" cy="116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771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1524001" y="186323"/>
            <a:ext cx="9144000" cy="6207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888608" y="321222"/>
            <a:ext cx="87211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dirty="0">
                <a:solidFill>
                  <a:srgbClr val="002060"/>
                </a:solidFill>
                <a:latin typeface="+mn-lt"/>
              </a:rPr>
              <a:t>Алгоритм проведения тестирования в режиме онлайн</a:t>
            </a:r>
          </a:p>
        </p:txBody>
      </p:sp>
      <p:pic>
        <p:nvPicPr>
          <p:cNvPr id="25603" name="Изображение 4" descr="Снимок экрана 2019-01-21 в 12.27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1916113"/>
            <a:ext cx="37433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Изображение 6" descr="Снимок экрана 2019-01-21 в 12.27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365625"/>
            <a:ext cx="381635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640013" y="2420938"/>
            <a:ext cx="2400300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заявке МОУО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40013" y="3644900"/>
            <a:ext cx="2400300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Отдельный график тестирования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40013" y="4797425"/>
            <a:ext cx="2400300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Пробный ОГЭ и ЕГЭ/ КДР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40013" y="6021388"/>
            <a:ext cx="2400300" cy="768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7556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75565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</a:pPr>
            <a:r>
              <a: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результат выпускника</a:t>
            </a:r>
          </a:p>
        </p:txBody>
      </p:sp>
      <p:sp>
        <p:nvSpPr>
          <p:cNvPr id="20" name="Стрелка вниз 19"/>
          <p:cNvSpPr/>
          <p:nvPr/>
        </p:nvSpPr>
        <p:spPr>
          <a:xfrm>
            <a:off x="3575051" y="3213100"/>
            <a:ext cx="504825" cy="395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575051" y="4437064"/>
            <a:ext cx="504825" cy="395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575051" y="5589589"/>
            <a:ext cx="523875" cy="466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12" name="Прямоугольник 4"/>
          <p:cNvSpPr>
            <a:spLocks noChangeArrowheads="1"/>
          </p:cNvSpPr>
          <p:nvPr/>
        </p:nvSpPr>
        <p:spPr bwMode="auto">
          <a:xfrm>
            <a:off x="6024564" y="1125539"/>
            <a:ext cx="46434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http://monitoring.iro23.ru</a:t>
            </a:r>
            <a:endParaRPr lang="ru-RU" altLang="ru-RU" sz="3100"/>
          </a:p>
        </p:txBody>
      </p:sp>
      <p:pic>
        <p:nvPicPr>
          <p:cNvPr id="25613" name="Изображение 5" descr="Снимок экрана 2019-02-15 в 13.40.4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981076"/>
            <a:ext cx="4303712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1" y="80624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70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527051" y="4572001"/>
            <a:ext cx="11330516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endParaRPr lang="ru-RU" altLang="ru-RU" sz="2000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  <a:p>
            <a:pPr eaLnBrk="1" hangingPunct="1">
              <a:defRPr/>
            </a:pPr>
            <a:endParaRPr lang="ru-RU" altLang="ru-RU" dirty="0">
              <a:solidFill>
                <a:srgbClr val="002060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5672138"/>
            <a:ext cx="12192000" cy="1200150"/>
          </a:xfrm>
          <a:prstGeom prst="rect">
            <a:avLst/>
          </a:prstGeom>
          <a:solidFill>
            <a:srgbClr val="B7C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ГБОУ «Институт развития образования» Краснодарского края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www.iro23.ru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2060"/>
                </a:solidFill>
                <a:latin typeface="Georgia" pitchFamily="18" charset="0"/>
              </a:rPr>
              <a:t>e-mail: post@iro23.ru               </a:t>
            </a:r>
            <a:endParaRPr lang="ru-RU" altLang="ru-RU" sz="1800">
              <a:solidFill>
                <a:srgbClr val="002060"/>
              </a:solidFill>
              <a:latin typeface="Georg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2060"/>
                </a:solidFill>
                <a:latin typeface="Georgia" pitchFamily="18" charset="0"/>
              </a:rPr>
              <a:t>тел.: +7 (861) 232-85-78</a:t>
            </a:r>
            <a:endParaRPr lang="en-US" altLang="ru-RU" sz="180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4463819" y="3068960"/>
            <a:ext cx="8477267" cy="4286256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5888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8687" t="11166" r="29687" b="7834"/>
          <a:stretch/>
        </p:blipFill>
        <p:spPr>
          <a:xfrm>
            <a:off x="0" y="21591"/>
            <a:ext cx="5074920" cy="555498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513070" y="427839"/>
            <a:ext cx="6422934" cy="14897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ВЕБИНАРЫ ПО ПРИМЕНЕНИЮ ЭЛЕКТРОННОГО ОБУЧЕНИЯ И ДИСТАНЦИОННЫХ ТЕХНОЛОГИЙ</a:t>
            </a:r>
          </a:p>
          <a:p>
            <a:endParaRPr lang="ru-RU" sz="20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000">
                <a:solidFill>
                  <a:schemeClr val="accent5">
                    <a:lumMod val="50000"/>
                  </a:schemeClr>
                </a:solidFill>
              </a:rPr>
              <a:t>Период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с 26.03.20 по 11.04.20</a:t>
            </a:r>
            <a:endParaRPr lang="ru-RU" sz="2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513070" y="2339854"/>
            <a:ext cx="6422934" cy="29719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 fontScale="92500" lnSpcReduction="20000"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КАТЕГОРИИ УЧАСТНИКОВ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Заместители директоров школ</a:t>
            </a:r>
          </a:p>
          <a:p>
            <a:pPr algn="l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Учителя начальных классов</a:t>
            </a:r>
          </a:p>
          <a:p>
            <a:pPr algn="l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Учителя по предметам:</a:t>
            </a: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русский язык, литература, математика, информатика, история, обществознание, география, биология, химия, физика, технология, физическая культура, ОБЖ </a:t>
            </a:r>
          </a:p>
          <a:p>
            <a:pPr algn="l"/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  <a:p>
            <a:pPr algn="l"/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Педагоги-психологи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59501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37360" y="80625"/>
            <a:ext cx="9966960" cy="9437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35997" tIns="35997" rIns="35997" bIns="35997" rtlCol="0" anchor="ctr">
            <a:norm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1600" b="1">
                <a:solidFill>
                  <a:schemeClr val="dk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ВЕБИНАРЫ ПО ПРОВЕДЕНИЮ ЭЛЕКТРОННОГО ОБУЧЕНИЯ И ДИСТАНЦИОННЫХ ТЕХНОЛОГИЙ</a:t>
            </a: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26.03.20 с 14-00 час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347302"/>
              </p:ext>
            </p:extLst>
          </p:nvPr>
        </p:nvGraphicFramePr>
        <p:xfrm>
          <a:off x="667657" y="991062"/>
          <a:ext cx="11036663" cy="58771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4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60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37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24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ТЕМА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Кафедра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879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Особенности организации образовательной деятельности при реализации программ общего образования с применением электронного обучения, дистанционных технологий.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научно исследовательский отдел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505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Работа с Примерным алгоритмом применения электронного обучения, дистанционных образовательных технологий при реализации образовательных программ в образовательных организациях Краснодарского края.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информационно-аналитический центр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879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Работа с электронным журналом АИС «Сетевой </a:t>
                      </a:r>
                      <a:r>
                        <a:rPr lang="ru-RU" sz="1700" dirty="0" err="1">
                          <a:effectLst/>
                        </a:rPr>
                        <a:t>город.Образование</a:t>
                      </a:r>
                      <a:r>
                        <a:rPr lang="ru-RU" sz="1700" dirty="0">
                          <a:effectLst/>
                        </a:rPr>
                        <a:t>» при организации дистанционного обучения. Интернет ресурсы для организации электронного обучения.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информационно-аналитический центр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648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Организация образовательной деятельности в дистанционном режиме для 1-4 классов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кафедра начального образования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24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Дистанционное обучение во время каникул с ЯКласс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ЯКласс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25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Использование возможностей Яндекс.Учебника для дистанционного обучения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Яндекс.Учебник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47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Организация дистанционного обучения на платформе Учи.ру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Uchi</a:t>
                      </a:r>
                      <a:r>
                        <a:rPr lang="ru-RU" sz="1700">
                          <a:effectLst/>
                        </a:rPr>
                        <a:t>.</a:t>
                      </a:r>
                      <a:r>
                        <a:rPr lang="en-US" sz="1700">
                          <a:effectLst/>
                        </a:rPr>
                        <a:t>ru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358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Инструменты для удаленного проведения уроков в начальной школе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кафедра начального образования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525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Организация удаленных контрольно-оценочных процедур в начальной школе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кафедра начального образования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83" marR="60783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1" y="80624"/>
            <a:ext cx="12668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4383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534</Words>
  <Application>Microsoft Office PowerPoint</Application>
  <PresentationFormat>Широкоэкранный</PresentationFormat>
  <Paragraphs>115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Учитель выставляет в электронный журнал отметки, просмотр доступен ученикам и родителям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Колчанов Андрей Викторович</dc:creator>
  <cp:lastModifiedBy>Тюряева А.С.</cp:lastModifiedBy>
  <cp:revision>48</cp:revision>
  <cp:lastPrinted>2020-03-24T11:21:39Z</cp:lastPrinted>
  <dcterms:created xsi:type="dcterms:W3CDTF">2020-03-20T10:48:07Z</dcterms:created>
  <dcterms:modified xsi:type="dcterms:W3CDTF">2020-03-25T16:12:09Z</dcterms:modified>
</cp:coreProperties>
</file>